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Merriweather"/>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7" roundtripDataSignature="AMtx7miLt0WwETCZcd0g8UJhxzhzmQxm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9D407F-ECEB-41B4-AC61-4F1C7DE53A74}">
  <a:tblStyle styleId="{009D407F-ECEB-41B4-AC61-4F1C7DE53A7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Merriweather-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Merriweather-italic.fntdata"/><Relationship Id="rId10" Type="http://schemas.openxmlformats.org/officeDocument/2006/relationships/slide" Target="slides/slide5.xml"/><Relationship Id="rId54" Type="http://schemas.openxmlformats.org/officeDocument/2006/relationships/font" Target="fonts/Merriweather-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Merriweather-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t>El ábaco : El ábaco es posiblemente el primer dispositivo mecánico de contabilidad de la historia, todavía se utiliza.</a:t>
            </a:r>
            <a:endParaRPr sz="1000"/>
          </a:p>
          <a:p>
            <a:pPr indent="0" lvl="0" marL="0" rtl="0" algn="l">
              <a:lnSpc>
                <a:spcPct val="100000"/>
              </a:lnSpc>
              <a:spcBef>
                <a:spcPts val="0"/>
              </a:spcBef>
              <a:spcAft>
                <a:spcPts val="0"/>
              </a:spcAft>
              <a:buClr>
                <a:schemeClr val="dk1"/>
              </a:buClr>
              <a:buSzPts val="1100"/>
              <a:buFont typeface="Arial"/>
              <a:buNone/>
            </a:pPr>
            <a:r>
              <a:rPr lang="es-419" sz="1000"/>
              <a:t>La Pascalina sólo realizaba sumas y restas.</a:t>
            </a:r>
            <a:endParaRPr sz="1000"/>
          </a:p>
          <a:p>
            <a:pPr indent="0" lvl="0" marL="0" rtl="0" algn="l">
              <a:lnSpc>
                <a:spcPct val="100000"/>
              </a:lnSpc>
              <a:spcBef>
                <a:spcPts val="0"/>
              </a:spcBef>
              <a:spcAft>
                <a:spcPts val="0"/>
              </a:spcAft>
              <a:buSzPts val="1400"/>
              <a:buNone/>
            </a:pPr>
            <a:r>
              <a:rPr lang="es-419" sz="1000"/>
              <a:t>La máquina analítica de Babbage, La programación se debía realizar mediante fichas perforadas.</a:t>
            </a:r>
            <a:endParaRPr sz="1000"/>
          </a:p>
          <a:p>
            <a:pPr indent="0" lvl="0" marL="0" rtl="0" algn="l">
              <a:lnSpc>
                <a:spcPct val="100000"/>
              </a:lnSpc>
              <a:spcBef>
                <a:spcPts val="0"/>
              </a:spcBef>
              <a:spcAft>
                <a:spcPts val="0"/>
              </a:spcAft>
              <a:buSzPts val="1400"/>
              <a:buNone/>
            </a:pPr>
            <a:r>
              <a:rPr lang="es-419" sz="1000"/>
              <a:t>ENIAC operaba con el sistema decimal.</a:t>
            </a:r>
            <a:endParaRPr sz="1000"/>
          </a:p>
          <a:p>
            <a:pPr indent="0" lvl="0" marL="0" rtl="0" algn="l">
              <a:lnSpc>
                <a:spcPct val="100000"/>
              </a:lnSpc>
              <a:spcBef>
                <a:spcPts val="0"/>
              </a:spcBef>
              <a:spcAft>
                <a:spcPts val="0"/>
              </a:spcAft>
              <a:buSzPts val="1400"/>
              <a:buNone/>
            </a:pPr>
            <a:r>
              <a:rPr lang="es-419" sz="1000"/>
              <a:t>Las computadoras de la primera generación emplearon bulbos para procesar información. Los operadores introducían los datos y los programas en un código especial por medio de tarjetas perforadas</a:t>
            </a:r>
            <a:endParaRPr sz="1000"/>
          </a:p>
          <a:p>
            <a:pPr indent="0" lvl="0" marL="0" rtl="0" algn="l">
              <a:lnSpc>
                <a:spcPct val="100000"/>
              </a:lnSpc>
              <a:spcBef>
                <a:spcPts val="0"/>
              </a:spcBef>
              <a:spcAft>
                <a:spcPts val="0"/>
              </a:spcAft>
              <a:buSzPts val="1400"/>
              <a:buNone/>
            </a:pPr>
            <a:r>
              <a:rPr lang="es-419" sz="1000"/>
              <a:t>Segunda generación (1959-1964)</a:t>
            </a:r>
            <a:endParaRPr sz="1000"/>
          </a:p>
          <a:p>
            <a:pPr indent="0" lvl="0" marL="0" rtl="0" algn="l">
              <a:lnSpc>
                <a:spcPct val="100000"/>
              </a:lnSpc>
              <a:spcBef>
                <a:spcPts val="0"/>
              </a:spcBef>
              <a:spcAft>
                <a:spcPts val="0"/>
              </a:spcAft>
              <a:buSzPts val="1400"/>
              <a:buNone/>
            </a:pPr>
            <a:r>
              <a:rPr lang="es-419" sz="1000">
                <a:solidFill>
                  <a:schemeClr val="dk1"/>
                </a:solidFill>
              </a:rPr>
              <a:t>En 1952, </a:t>
            </a:r>
            <a:r>
              <a:rPr lang="es-419" sz="1000"/>
              <a:t>El invento del transistor hizo posible una nueva generación de computadoras, más rápidas, más pequeñas</a:t>
            </a:r>
            <a:endParaRPr sz="1000"/>
          </a:p>
          <a:p>
            <a:pPr indent="0" lvl="0" marL="0" rtl="0" algn="l">
              <a:lnSpc>
                <a:spcPct val="100000"/>
              </a:lnSpc>
              <a:spcBef>
                <a:spcPts val="0"/>
              </a:spcBef>
              <a:spcAft>
                <a:spcPts val="0"/>
              </a:spcAft>
              <a:buSzPts val="1400"/>
              <a:buNone/>
            </a:pPr>
            <a:r>
              <a:rPr lang="es-419" sz="1000"/>
              <a:t>Se desarrolló el primer compilador, llamado COBOL.</a:t>
            </a:r>
            <a:endParaRPr sz="1000"/>
          </a:p>
          <a:p>
            <a:pPr indent="0" lvl="0" marL="0" rtl="0" algn="l">
              <a:lnSpc>
                <a:spcPct val="100000"/>
              </a:lnSpc>
              <a:spcBef>
                <a:spcPts val="0"/>
              </a:spcBef>
              <a:spcAft>
                <a:spcPts val="0"/>
              </a:spcAft>
              <a:buSzPts val="1400"/>
              <a:buNone/>
            </a:pPr>
            <a:r>
              <a:rPr lang="es-419" sz="1000"/>
              <a:t>Tercera generación (1964-1971)</a:t>
            </a:r>
            <a:endParaRPr sz="1000"/>
          </a:p>
          <a:p>
            <a:pPr indent="0" lvl="0" marL="0" rtl="0" algn="l">
              <a:lnSpc>
                <a:spcPct val="100000"/>
              </a:lnSpc>
              <a:spcBef>
                <a:spcPts val="0"/>
              </a:spcBef>
              <a:spcAft>
                <a:spcPts val="0"/>
              </a:spcAft>
              <a:buSzPts val="1400"/>
              <a:buNone/>
            </a:pPr>
            <a:r>
              <a:rPr lang="es-419" sz="1000"/>
              <a:t>Las computadoras de la tercera generación nacieron con el desarrollo de los circuitos integrados (pastillas de silicio)</a:t>
            </a:r>
            <a:endParaRPr sz="1000"/>
          </a:p>
          <a:p>
            <a:pPr indent="0" lvl="0" marL="0" rtl="0" algn="l">
              <a:lnSpc>
                <a:spcPct val="100000"/>
              </a:lnSpc>
              <a:spcBef>
                <a:spcPts val="0"/>
              </a:spcBef>
              <a:spcAft>
                <a:spcPts val="0"/>
              </a:spcAft>
              <a:buSzPts val="1400"/>
              <a:buNone/>
            </a:pPr>
            <a:r>
              <a:rPr lang="es-419" sz="1000"/>
              <a:t>Cuarta generación (1971-)</a:t>
            </a:r>
            <a:endParaRPr sz="1000"/>
          </a:p>
          <a:p>
            <a:pPr indent="0" lvl="0" marL="0" rtl="0" algn="l">
              <a:lnSpc>
                <a:spcPct val="100000"/>
              </a:lnSpc>
              <a:spcBef>
                <a:spcPts val="0"/>
              </a:spcBef>
              <a:spcAft>
                <a:spcPts val="0"/>
              </a:spcAft>
              <a:buSzPts val="1400"/>
              <a:buNone/>
            </a:pPr>
            <a:r>
              <a:rPr lang="es-419" sz="1000"/>
              <a:t>Dos mejoras en la tecnología de las computadoras marcan el inicio de la cuarta generación: el reemplazo de las memorias con núcleos magnéticos por las de chips de silicio y la colocación de muchos más componentes en un chip, producto de la microminiaturización de los circuitos electrónicos.</a:t>
            </a:r>
            <a:endParaRPr sz="1000"/>
          </a:p>
          <a:p>
            <a:pPr indent="0" lvl="0" marL="0" rtl="0" algn="l">
              <a:lnSpc>
                <a:spcPct val="100000"/>
              </a:lnSpc>
              <a:spcBef>
                <a:spcPts val="0"/>
              </a:spcBef>
              <a:spcAft>
                <a:spcPts val="0"/>
              </a:spcAft>
              <a:buSzPts val="1400"/>
              <a:buNone/>
            </a:pPr>
            <a:r>
              <a:rPr lang="es-419" sz="1000"/>
              <a:t>Quinta generación (1983 - 2022)</a:t>
            </a:r>
            <a:endParaRPr sz="1000"/>
          </a:p>
          <a:p>
            <a:pPr indent="0" lvl="0" marL="0" rtl="0" algn="l">
              <a:lnSpc>
                <a:spcPct val="100000"/>
              </a:lnSpc>
              <a:spcBef>
                <a:spcPts val="0"/>
              </a:spcBef>
              <a:spcAft>
                <a:spcPts val="0"/>
              </a:spcAft>
              <a:buSzPts val="1400"/>
              <a:buNone/>
            </a:pPr>
            <a:r>
              <a:rPr lang="es-419" sz="1000"/>
              <a:t>La quinta generación de computadoras, fue un proyecto hecho por Japón que comenzó en 1981. Su objetivo era el desarrollo de una nueva clase de computadoras que utilizarían técnicas y tecnologías de inteligencia artificial tanto en el plano del hardware como del software</a:t>
            </a:r>
            <a:endParaRPr sz="1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419" sz="1000"/>
              <a:t>Una computadora es un sistema informático compuesto por dos aspectos básico</a:t>
            </a:r>
            <a:r>
              <a:rPr lang="es-419" sz="1000"/>
              <a:t>s: el hardware, que significa “soporte físico”, y el software, que se refiere a lo intangible o el “programa”. Los soportes físicos son elementos electrónicos que trabajan conectados para proporcionar datos, y esos datos son procesados gracias a las instrucciones que proporcionan los programas.</a:t>
            </a:r>
            <a:endParaRPr sz="1000"/>
          </a:p>
          <a:p>
            <a:pPr indent="0" lvl="0" marL="0" rtl="0" algn="l">
              <a:lnSpc>
                <a:spcPct val="100000"/>
              </a:lnSpc>
              <a:spcBef>
                <a:spcPts val="0"/>
              </a:spcBef>
              <a:spcAft>
                <a:spcPts val="0"/>
              </a:spcAft>
              <a:buClr>
                <a:schemeClr val="dk1"/>
              </a:buClr>
              <a:buSzPts val="1100"/>
              <a:buFont typeface="Arial"/>
              <a:buNone/>
            </a:pPr>
            <a:r>
              <a:rPr lang="es-419" sz="1000"/>
              <a:t>Una computadora es un dispositivo electrónico utilizado para procesar información y obtener resultados. Los datos y la información se pueden introducir en la computadora por la entrada (input) y a continuación se procesan para producir una salida (output, resultados).</a:t>
            </a:r>
            <a:endParaRPr sz="1000"/>
          </a:p>
          <a:p>
            <a:pPr indent="0" lvl="0" marL="0" rtl="0" algn="l">
              <a:lnSpc>
                <a:spcPct val="100000"/>
              </a:lnSpc>
              <a:spcBef>
                <a:spcPts val="0"/>
              </a:spcBef>
              <a:spcAft>
                <a:spcPts val="0"/>
              </a:spcAft>
              <a:buClr>
                <a:schemeClr val="dk1"/>
              </a:buClr>
              <a:buSzPts val="1100"/>
              <a:buFont typeface="Arial"/>
              <a:buNone/>
            </a:pPr>
            <a:r>
              <a:rPr b="1" lang="es-419" sz="1000"/>
              <a:t>Hardware: </a:t>
            </a:r>
            <a:r>
              <a:rPr lang="es-419" sz="1000"/>
              <a:t>Los componentes físicos que constituyen la computadora, junto con los dispositivos que realizan las tareas de entrada y salida, se conocen con el término hardware</a:t>
            </a:r>
            <a:endParaRPr sz="1000"/>
          </a:p>
          <a:p>
            <a:pPr indent="0" lvl="0" marL="0" rtl="0" algn="l">
              <a:lnSpc>
                <a:spcPct val="100000"/>
              </a:lnSpc>
              <a:spcBef>
                <a:spcPts val="0"/>
              </a:spcBef>
              <a:spcAft>
                <a:spcPts val="0"/>
              </a:spcAft>
              <a:buSzPts val="1400"/>
              <a:buNone/>
            </a:pPr>
            <a:r>
              <a:rPr b="1" lang="es-419" sz="1000"/>
              <a:t>Software: </a:t>
            </a:r>
            <a:r>
              <a:rPr lang="es-419" sz="1000"/>
              <a:t>El conjunto de instrucciones que hacen funcionar a la computadora se denomina programa que se encuentra almacenado en su memoria; a la persona que escribe programas se llama programador y al conjunto de programas escritos para una computadora se llama software.</a:t>
            </a:r>
            <a:endParaRPr sz="1000"/>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b="1" lang="es-419" sz="1000">
                <a:solidFill>
                  <a:srgbClr val="666666"/>
                </a:solidFill>
              </a:rPr>
              <a:t>Dispositivos de entrada</a:t>
            </a:r>
            <a:r>
              <a:rPr lang="es-419" sz="1000">
                <a:solidFill>
                  <a:srgbClr val="666666"/>
                </a:solidFill>
              </a:rPr>
              <a:t>: Son piezas que reciben datos sin procesar y que la computadora puede procesar a través del software correspondiente. </a:t>
            </a:r>
            <a:endParaRPr sz="1000">
              <a:solidFill>
                <a:srgbClr val="666666"/>
              </a:solidFill>
            </a:endParaRPr>
          </a:p>
          <a:p>
            <a:pPr indent="0" lvl="0" marL="0" rtl="0" algn="just">
              <a:lnSpc>
                <a:spcPct val="115000"/>
              </a:lnSpc>
              <a:spcBef>
                <a:spcPts val="0"/>
              </a:spcBef>
              <a:spcAft>
                <a:spcPts val="0"/>
              </a:spcAft>
              <a:buSzPts val="1400"/>
              <a:buNone/>
            </a:pPr>
            <a:r>
              <a:rPr lang="es-419" sz="1000">
                <a:solidFill>
                  <a:srgbClr val="666666"/>
                </a:solidFill>
              </a:rPr>
              <a:t>Se dividen en dos categorías:</a:t>
            </a:r>
            <a:endParaRPr sz="1000">
              <a:solidFill>
                <a:srgbClr val="666666"/>
              </a:solidFill>
            </a:endParaRPr>
          </a:p>
          <a:p>
            <a:pPr indent="0" lvl="0" marL="457200" rtl="0" algn="just">
              <a:lnSpc>
                <a:spcPct val="115000"/>
              </a:lnSpc>
              <a:spcBef>
                <a:spcPts val="0"/>
              </a:spcBef>
              <a:spcAft>
                <a:spcPts val="0"/>
              </a:spcAft>
              <a:buSzPts val="1400"/>
              <a:buNone/>
            </a:pPr>
            <a:r>
              <a:rPr lang="es-419" sz="1000">
                <a:solidFill>
                  <a:srgbClr val="666666"/>
                </a:solidFill>
              </a:rPr>
              <a:t>Dispositivos de entrada manual, que deben ser operados por el usuario </a:t>
            </a:r>
            <a:endParaRPr sz="1000">
              <a:solidFill>
                <a:srgbClr val="666666"/>
              </a:solidFill>
            </a:endParaRPr>
          </a:p>
          <a:p>
            <a:pPr indent="0" lvl="0" marL="457200" rtl="0" algn="just">
              <a:lnSpc>
                <a:spcPct val="115000"/>
              </a:lnSpc>
              <a:spcBef>
                <a:spcPts val="0"/>
              </a:spcBef>
              <a:spcAft>
                <a:spcPts val="0"/>
              </a:spcAft>
              <a:buSzPts val="1400"/>
              <a:buNone/>
            </a:pPr>
            <a:r>
              <a:rPr lang="es-419" sz="1000">
                <a:solidFill>
                  <a:srgbClr val="666666"/>
                </a:solidFill>
              </a:rPr>
              <a:t>Dispositivos de entrada automática, que accionan el ingreso de información por su cuenta, de manera independiente del usuario (lector de banda magnética, reconocimiento de caracteres de tinta magnética, lector de PIN y chip, lector de código de barras, etc.).</a:t>
            </a:r>
            <a:endParaRPr sz="1000">
              <a:solidFill>
                <a:srgbClr val="666666"/>
              </a:solidFill>
            </a:endParaRPr>
          </a:p>
          <a:p>
            <a:pPr indent="0" lvl="0" marL="0" rtl="0" algn="just">
              <a:lnSpc>
                <a:spcPct val="115000"/>
              </a:lnSpc>
              <a:spcBef>
                <a:spcPts val="0"/>
              </a:spcBef>
              <a:spcAft>
                <a:spcPts val="0"/>
              </a:spcAft>
              <a:buSzPts val="1400"/>
              <a:buNone/>
            </a:pPr>
            <a:r>
              <a:t/>
            </a:r>
            <a:endParaRPr sz="1000">
              <a:solidFill>
                <a:srgbClr val="666666"/>
              </a:solidFill>
            </a:endParaRPr>
          </a:p>
          <a:p>
            <a:pPr indent="0" lvl="0" marL="0" rtl="0" algn="just">
              <a:lnSpc>
                <a:spcPct val="115000"/>
              </a:lnSpc>
              <a:spcBef>
                <a:spcPts val="0"/>
              </a:spcBef>
              <a:spcAft>
                <a:spcPts val="0"/>
              </a:spcAft>
              <a:buSzPts val="1400"/>
              <a:buNone/>
            </a:pPr>
            <a:r>
              <a:rPr b="1" lang="es-419" sz="1000">
                <a:solidFill>
                  <a:srgbClr val="666666"/>
                </a:solidFill>
              </a:rPr>
              <a:t>Dispositivos de salida:</a:t>
            </a:r>
            <a:r>
              <a:rPr lang="es-419" sz="1000">
                <a:solidFill>
                  <a:srgbClr val="666666"/>
                </a:solidFill>
              </a:rPr>
              <a:t>Son piezas que envían hacia fuera los datos procesados por la computadora. </a:t>
            </a:r>
            <a:endParaRPr sz="1000">
              <a:solidFill>
                <a:srgbClr val="666666"/>
              </a:solidFill>
            </a:endParaRPr>
          </a:p>
          <a:p>
            <a:pPr indent="0" lvl="0" marL="0" rtl="0" algn="just">
              <a:lnSpc>
                <a:spcPct val="115000"/>
              </a:lnSpc>
              <a:spcBef>
                <a:spcPts val="0"/>
              </a:spcBef>
              <a:spcAft>
                <a:spcPts val="0"/>
              </a:spcAft>
              <a:buSzPts val="1400"/>
              <a:buNone/>
            </a:pPr>
            <a:r>
              <a:rPr lang="es-419" sz="1000">
                <a:solidFill>
                  <a:srgbClr val="666666"/>
                </a:solidFill>
              </a:rPr>
              <a:t>Hay dos tipos:</a:t>
            </a:r>
            <a:endParaRPr sz="1000">
              <a:solidFill>
                <a:srgbClr val="666666"/>
              </a:solidFill>
            </a:endParaRPr>
          </a:p>
          <a:p>
            <a:pPr indent="0" lvl="0" marL="457200" rtl="0" algn="just">
              <a:lnSpc>
                <a:spcPct val="115000"/>
              </a:lnSpc>
              <a:spcBef>
                <a:spcPts val="0"/>
              </a:spcBef>
              <a:spcAft>
                <a:spcPts val="0"/>
              </a:spcAft>
              <a:buSzPts val="1400"/>
              <a:buNone/>
            </a:pPr>
            <a:r>
              <a:rPr lang="es-419" sz="1000">
                <a:solidFill>
                  <a:srgbClr val="666666"/>
                </a:solidFill>
              </a:rPr>
              <a:t>Salida temporal (como el monitor, que actualiza constantemente la imagen de salida en la pantalla) </a:t>
            </a:r>
            <a:endParaRPr sz="1000">
              <a:solidFill>
                <a:srgbClr val="666666"/>
              </a:solidFill>
            </a:endParaRPr>
          </a:p>
          <a:p>
            <a:pPr indent="0" lvl="0" marL="457200" rtl="0" algn="just">
              <a:lnSpc>
                <a:spcPct val="115000"/>
              </a:lnSpc>
              <a:spcBef>
                <a:spcPts val="0"/>
              </a:spcBef>
              <a:spcAft>
                <a:spcPts val="0"/>
              </a:spcAft>
              <a:buSzPts val="1400"/>
              <a:buNone/>
            </a:pPr>
            <a:r>
              <a:rPr lang="es-419" sz="1000">
                <a:solidFill>
                  <a:srgbClr val="666666"/>
                </a:solidFill>
              </a:rPr>
              <a:t>Salida permanente (como la impresora, que reproduce información sobre un papel que perdura como una copia impresa).</a:t>
            </a:r>
            <a:endParaRPr sz="1000">
              <a:solidFill>
                <a:srgbClr val="666666"/>
              </a:solidFill>
            </a:endParaRPr>
          </a:p>
          <a:p>
            <a:pPr indent="0" lvl="0" marL="457200" rtl="0" algn="just">
              <a:lnSpc>
                <a:spcPct val="115000"/>
              </a:lnSpc>
              <a:spcBef>
                <a:spcPts val="0"/>
              </a:spcBef>
              <a:spcAft>
                <a:spcPts val="0"/>
              </a:spcAft>
              <a:buSzPts val="1400"/>
              <a:buNone/>
            </a:pPr>
            <a:r>
              <a:t/>
            </a:r>
            <a:endParaRPr sz="1000">
              <a:solidFill>
                <a:srgbClr val="666666"/>
              </a:solidFill>
            </a:endParaRPr>
          </a:p>
          <a:p>
            <a:pPr indent="0" lvl="0" marL="457200" rtl="0" algn="just">
              <a:lnSpc>
                <a:spcPct val="115000"/>
              </a:lnSpc>
              <a:spcBef>
                <a:spcPts val="0"/>
              </a:spcBef>
              <a:spcAft>
                <a:spcPts val="0"/>
              </a:spcAft>
              <a:buSzPts val="1400"/>
              <a:buNone/>
            </a:pPr>
            <a:r>
              <a:t/>
            </a:r>
            <a:endParaRPr sz="1000">
              <a:solidFill>
                <a:srgbClr val="666666"/>
              </a:solidFill>
            </a:endParaRPr>
          </a:p>
          <a:p>
            <a:pPr indent="0" lvl="0" marL="0" rtl="0" algn="just">
              <a:lnSpc>
                <a:spcPct val="115000"/>
              </a:lnSpc>
              <a:spcBef>
                <a:spcPts val="0"/>
              </a:spcBef>
              <a:spcAft>
                <a:spcPts val="0"/>
              </a:spcAft>
              <a:buSzPts val="1400"/>
              <a:buNone/>
            </a:pPr>
            <a:r>
              <a:t/>
            </a:r>
            <a:endParaRPr b="1" sz="1200">
              <a:solidFill>
                <a:srgbClr val="666666"/>
              </a:solidFill>
            </a:endParaRPr>
          </a:p>
          <a:p>
            <a:pPr indent="0" lvl="0" marL="0" rtl="0" algn="just">
              <a:lnSpc>
                <a:spcPct val="115000"/>
              </a:lnSpc>
              <a:spcBef>
                <a:spcPts val="1200"/>
              </a:spcBef>
              <a:spcAft>
                <a:spcPts val="1200"/>
              </a:spcAft>
              <a:buClr>
                <a:schemeClr val="dk1"/>
              </a:buClr>
              <a:buSzPts val="1100"/>
              <a:buFont typeface="Arial"/>
              <a:buNone/>
            </a:pPr>
            <a:r>
              <a:t/>
            </a:r>
            <a:endParaRPr b="1" sz="1200">
              <a:solidFill>
                <a:srgbClr val="666666"/>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sz="1000">
                <a:solidFill>
                  <a:schemeClr val="dk1"/>
                </a:solidFill>
              </a:rPr>
              <a:t>Placa madre (o motherboard). Es la placa principal de cualquier sistema informático al que todos los demás dispositivos se conectan, tanto de manera directa (como los circuitos eléctricos interconectados) como indirecta (a través de puertos USB u otro tipo de conectores). Cuenta con un software básico llamado BIOS que le permite realizar y sincronizar sus funciones básicas (como la transmisión de datos, la administración de la energía eléctrica y el reconocimiento de la conexión física de otros componentes externos).</a:t>
            </a:r>
            <a:endParaRPr sz="1000">
              <a:solidFill>
                <a:schemeClr val="dk1"/>
              </a:solidFill>
            </a:endParaRPr>
          </a:p>
          <a:p>
            <a:pPr indent="0" lvl="0" marL="0" rtl="0" algn="l">
              <a:lnSpc>
                <a:spcPct val="100000"/>
              </a:lnSpc>
              <a:spcBef>
                <a:spcPts val="0"/>
              </a:spcBef>
              <a:spcAft>
                <a:spcPts val="0"/>
              </a:spcAft>
              <a:buSzPts val="1400"/>
              <a:buNone/>
            </a:pPr>
            <a:r>
              <a:t/>
            </a:r>
            <a:endParaRPr sz="1000">
              <a:solidFill>
                <a:schemeClr val="dk1"/>
              </a:solidFill>
            </a:endParaRPr>
          </a:p>
          <a:p>
            <a:pPr indent="0" lvl="0" marL="0" rtl="0" algn="l">
              <a:lnSpc>
                <a:spcPct val="100000"/>
              </a:lnSpc>
              <a:spcBef>
                <a:spcPts val="0"/>
              </a:spcBef>
              <a:spcAft>
                <a:spcPts val="0"/>
              </a:spcAft>
              <a:buSzPts val="1400"/>
              <a:buNone/>
            </a:pPr>
            <a:r>
              <a:rPr lang="es-419" sz="1000">
                <a:solidFill>
                  <a:schemeClr val="dk1"/>
                </a:solidFill>
                <a:highlight>
                  <a:srgbClr val="FFFFFF"/>
                </a:highlight>
              </a:rPr>
              <a:t>La mayoría de las computadoras, grandes o pequeñas, están organizadas. Constan fundamentalmente de tres componentes principales: Unidad Central de Proceso (UCP) o procesador (compuesta de la UAL, Unidad Aritmética y Lógica, y la UC, Unidad de Control); la memoria principal o central y el programa.</a:t>
            </a:r>
            <a:endParaRPr sz="1000">
              <a:solidFill>
                <a:schemeClr val="dk1"/>
              </a:solidFill>
            </a:endParaRPr>
          </a:p>
          <a:p>
            <a:pPr indent="0" lvl="0" marL="0" rtl="0" algn="l">
              <a:lnSpc>
                <a:spcPct val="100000"/>
              </a:lnSpc>
              <a:spcBef>
                <a:spcPts val="1200"/>
              </a:spcBef>
              <a:spcAft>
                <a:spcPts val="0"/>
              </a:spcAft>
              <a:buSzPts val="1400"/>
              <a:buNone/>
            </a:pPr>
            <a:r>
              <a:rPr lang="es-419" sz="1000">
                <a:solidFill>
                  <a:schemeClr val="dk1"/>
                </a:solidFill>
              </a:rPr>
              <a:t>Procesador. Es la Unidad Central de Procesamiento (CPU), es decir, el cerebro de la computadora que controla todo lo que ejecuta el ordenador y es responsable de realizar los cálculos y la comprensión de datos.</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400"/>
              <a:buNone/>
            </a:pPr>
            <a:r>
              <a:rPr lang="es-419" sz="1000">
                <a:solidFill>
                  <a:schemeClr val="dk1"/>
                </a:solidFill>
              </a:rPr>
              <a:t>La Unidad Central de Proceso, UCP (Central Processing Unit), dirige y controla el proceso de información realizado por la computadora. Procesa o manipula la información almacenada en memoria; puede recuperar información desde memoria (esta información son datos o instrucciones: programas). También almacena los resultados de estos procesos en memoria para su uso posterior.  </a:t>
            </a:r>
            <a:endParaRPr sz="1000">
              <a:solidFill>
                <a:schemeClr val="dk1"/>
              </a:solidFill>
            </a:endParaRPr>
          </a:p>
          <a:p>
            <a:pPr indent="0" lvl="0" marL="0" rtl="0" algn="l">
              <a:lnSpc>
                <a:spcPct val="100000"/>
              </a:lnSpc>
              <a:spcBef>
                <a:spcPts val="0"/>
              </a:spcBef>
              <a:spcAft>
                <a:spcPts val="0"/>
              </a:spcAft>
              <a:buSzPts val="1400"/>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La UCP consta de dos componentes: unidad de control (UC) y unidad  aritmética-lógica (UAL).</a:t>
            </a:r>
            <a:endParaRPr sz="1000">
              <a:solidFill>
                <a:schemeClr val="dk1"/>
              </a:solidFill>
            </a:endParaRPr>
          </a:p>
          <a:p>
            <a:pPr indent="0" lvl="0" marL="0" rtl="0" algn="l">
              <a:lnSpc>
                <a:spcPct val="100000"/>
              </a:lnSpc>
              <a:spcBef>
                <a:spcPts val="0"/>
              </a:spcBef>
              <a:spcAft>
                <a:spcPts val="0"/>
              </a:spcAft>
              <a:buSzPts val="1400"/>
              <a:buNone/>
            </a:pPr>
            <a:r>
              <a:t/>
            </a:r>
            <a:endParaRPr sz="1000">
              <a:solidFill>
                <a:schemeClr val="dk1"/>
              </a:solidFill>
            </a:endParaRPr>
          </a:p>
          <a:p>
            <a:pPr indent="0" lvl="0" marL="0" rtl="0" algn="l">
              <a:lnSpc>
                <a:spcPct val="100000"/>
              </a:lnSpc>
              <a:spcBef>
                <a:spcPts val="0"/>
              </a:spcBef>
              <a:spcAft>
                <a:spcPts val="0"/>
              </a:spcAft>
              <a:buSzPts val="1400"/>
              <a:buNone/>
            </a:pPr>
            <a:r>
              <a:rPr lang="es-419" sz="1000">
                <a:solidFill>
                  <a:schemeClr val="dk1"/>
                </a:solidFill>
              </a:rPr>
              <a:t>La unidad de control (Control Unit, CU) coordina las actividades de la computadora y determina qué operaciones se deben realizar y en qué orden; asimismo controla y sincroniza todo el proceso de la computadora.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400"/>
              <a:buNone/>
            </a:pPr>
            <a:r>
              <a:rPr lang="es-419" sz="1000">
                <a:solidFill>
                  <a:schemeClr val="dk1"/>
                </a:solidFill>
              </a:rPr>
              <a:t>La unidad aritmético-lógica (Arithmetic-Logic Unit, ALU) realiza operaciones aritméticas y lógicas, tales como suma, resta, multiplicación, división y comparaciones. </a:t>
            </a:r>
            <a:endParaRPr sz="1000">
              <a:solidFill>
                <a:schemeClr val="dk1"/>
              </a:solidFill>
            </a:endParaRPr>
          </a:p>
          <a:p>
            <a:pPr indent="0" lvl="0" marL="0" rtl="0" algn="l">
              <a:lnSpc>
                <a:spcPct val="100000"/>
              </a:lnSpc>
              <a:spcBef>
                <a:spcPts val="0"/>
              </a:spcBef>
              <a:spcAft>
                <a:spcPts val="0"/>
              </a:spcAft>
              <a:buSzPts val="1400"/>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Los datos en la memoria central se pueden leer (recuperar) o escribir (cambiar) por la UCP.</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Los registros son parte del sistema, utilizados como almacenamiento temporal de datos.</a:t>
            </a:r>
            <a:endParaRPr sz="1000">
              <a:solidFill>
                <a:schemeClr val="dk1"/>
              </a:solidFill>
            </a:endParaRPr>
          </a:p>
          <a:p>
            <a:pPr indent="0" lvl="0" marL="0" rtl="0" algn="l">
              <a:lnSpc>
                <a:spcPct val="100000"/>
              </a:lnSpc>
              <a:spcBef>
                <a:spcPts val="0"/>
              </a:spcBef>
              <a:spcAft>
                <a:spcPts val="0"/>
              </a:spcAft>
              <a:buSzPts val="1400"/>
              <a:buNone/>
            </a:pPr>
            <a:r>
              <a:t/>
            </a: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sz="1000"/>
              <a:t>Memoria RAM</a:t>
            </a:r>
            <a:r>
              <a:rPr lang="es-419" sz="1000"/>
              <a:t> : (Random Access Memory, Memoria de acceso aleatorio) almacena los datos e instrucciones a procesar. Es un tipo de memoria volátil (su contenido se pierde cuando se apaga la computadora); esta memoria es, en realidad, la que se suele conocer como memoria principal o de trabajo; en esta memoria se pueden escribir datos y leer de ella.</a:t>
            </a:r>
            <a:endParaRPr sz="1000"/>
          </a:p>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rPr b="1" lang="es-419"/>
              <a:t>Memoria ROM :</a:t>
            </a:r>
            <a:r>
              <a:rPr lang="es-419"/>
              <a:t> (Read Only Memory) es una memoria permanente en la que no se puede escribir (viene pre grabada “grabada” por el fabricante; es una memoria de sólo lectura. Los programas almacenados en ROM no se pierden al apagar la computadora y cuando se enciende, se lee la información almacenada en esta memoria. Suelen utilizarse para almacenar los programas básicos que sirven para arrancar la computadora.</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1" lang="es-419"/>
              <a:t>Memoria Auxiliar: </a:t>
            </a:r>
            <a:r>
              <a:rPr lang="es-419"/>
              <a:t>Permite disponer de almacenamiento permanente, tanto para programas como para datos. Los dispositivos de almacenamiento o memorias auxiliares (externas o secundarias) más comúnmente utilizados son: cintas magnéticas, discos magnéticos, discos compactos, pendrives.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sz="1000"/>
              <a:t>El software es la parte “no física” de la computadora, que existe en forma de códigos que contienen instrucciones para que el hardware sepa qué hacer. Sin estos programas, la mayoría de los dispositivos de hardware no serían útiles. Hay tres tipos:</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rPr b="1" lang="es-419" sz="1000"/>
              <a:t>Software de Sistema</a:t>
            </a:r>
            <a:r>
              <a:rPr lang="es-419" sz="1000"/>
              <a:t>s: Denominado también software de base, es el conjunto de instrucciones que permiten el manejo de la computadora. Una computadora sin software de sistema se hace inmanejable. Podemos mencionar a Windows, Linux y Mac OS X, Android, entre otros</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1" lang="es-419" sz="1000"/>
              <a:t>Software de Aplicación:</a:t>
            </a:r>
            <a:r>
              <a:rPr lang="es-419" sz="1000"/>
              <a:t> Son programas informáticos diseñados con el propósito de facilitar a los usuarios la realización de determinadas tareas, es decir, como verdaderas herramientas de trabajo. Por ejemplo: Microsoft Word, Google, Adobe Photoshop, Antivirus. APP</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rPr b="1" lang="es-419" sz="1000"/>
              <a:t>Software de Desarrollo: </a:t>
            </a:r>
            <a:r>
              <a:rPr lang="es-419" sz="1000"/>
              <a:t>Es el conjunto de herramientas que permiten al programador desarrollar programas de informática, usando diferentes alternativas y lenguajes de programación, de una manera práctica. Editores de texto, Compiladores, Intérpretes, Enlazadores, Depuradores y Entornos de desarrollo integrados (IDE) (1), GIT software de control de versiones</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419" sz="1000"/>
              <a:t>Máquina:</a:t>
            </a:r>
            <a:r>
              <a:rPr lang="es-419" sz="1000"/>
              <a:t> El lenguaje máquina es el único que comprenden los ordenadores, se basa en el código binario, se escribe a base de 0 y 1.</a:t>
            </a:r>
            <a:endParaRPr sz="1000"/>
          </a:p>
          <a:p>
            <a:pPr indent="0" lvl="0" marL="0" rtl="0" algn="l">
              <a:lnSpc>
                <a:spcPct val="100000"/>
              </a:lnSpc>
              <a:spcBef>
                <a:spcPts val="0"/>
              </a:spcBef>
              <a:spcAft>
                <a:spcPts val="0"/>
              </a:spcAft>
              <a:buSzPts val="1400"/>
              <a:buNone/>
            </a:pPr>
            <a:r>
              <a:rPr b="1" lang="es-419" sz="1000"/>
              <a:t>Bajo nivel:</a:t>
            </a:r>
            <a:r>
              <a:rPr lang="es-419" sz="1000"/>
              <a:t>Los lenguajes de bajo nivel son más fáciles de utilizar que los lenguajes máquina, Ambos tienen como objetivo ser comprendidos por un ordenador. El lenguaje de bajo nivel por excelencia es el Assembly.</a:t>
            </a:r>
            <a:endParaRPr sz="1000"/>
          </a:p>
          <a:p>
            <a:pPr indent="0" lvl="0" marL="0" rtl="0" algn="l">
              <a:lnSpc>
                <a:spcPct val="100000"/>
              </a:lnSpc>
              <a:spcBef>
                <a:spcPts val="0"/>
              </a:spcBef>
              <a:spcAft>
                <a:spcPts val="0"/>
              </a:spcAft>
              <a:buSzPts val="1400"/>
              <a:buNone/>
            </a:pPr>
            <a:r>
              <a:rPr b="1" lang="es-419" sz="1000"/>
              <a:t>Alto nivel: </a:t>
            </a:r>
            <a:r>
              <a:rPr lang="es-419" sz="1000"/>
              <a:t>Los lenguajes de alto nivel son los más utilizados por los programadores por la cercanía con el lenguaje natural humano. Están diseñados para que las personas escriban y entiendan los programas de un modo mucho más fácil que los lenguajes máquina y Assembly.  lenguajes independientes de la arquitectura del ordenador</a:t>
            </a:r>
            <a:endParaRPr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t/>
            </a:r>
            <a:endParaRPr b="1"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b="1" lang="es-419" sz="1000">
                <a:solidFill>
                  <a:schemeClr val="dk1"/>
                </a:solidFill>
              </a:rPr>
              <a:t>Concepto de Algoritmo : </a:t>
            </a:r>
            <a:r>
              <a:rPr lang="es-419" sz="1000">
                <a:solidFill>
                  <a:schemeClr val="dk1"/>
                </a:solidFill>
              </a:rPr>
              <a:t>Un algoritmo es una secuencia ordenada de acciones (llamadas “acciones primitivas”) que pueden ser ejecutadas por una máquina y que dan la solución a un problema dado. </a:t>
            </a:r>
            <a:endParaRPr sz="1000">
              <a:solidFill>
                <a:schemeClr val="dk1"/>
              </a:solidFill>
            </a:endParaRPr>
          </a:p>
          <a:p>
            <a:pPr indent="0" lvl="0" marL="0" rtl="0" algn="just">
              <a:lnSpc>
                <a:spcPct val="100000"/>
              </a:lnSpc>
              <a:spcBef>
                <a:spcPts val="900"/>
              </a:spcBef>
              <a:spcAft>
                <a:spcPts val="0"/>
              </a:spcAft>
              <a:buSzPts val="1400"/>
              <a:buNone/>
            </a:pPr>
            <a:r>
              <a:rPr lang="es-419" sz="1000">
                <a:solidFill>
                  <a:schemeClr val="dk1"/>
                </a:solidFill>
              </a:rPr>
              <a:t>Un algoritmo es un método para resolver un problema mediante una serie de pasos.</a:t>
            </a:r>
            <a:endParaRPr sz="1000">
              <a:solidFill>
                <a:schemeClr val="dk1"/>
              </a:solidFill>
            </a:endParaRPr>
          </a:p>
          <a:p>
            <a:pPr indent="0" lvl="0" marL="0" rtl="0" algn="just">
              <a:lnSpc>
                <a:spcPct val="100000"/>
              </a:lnSpc>
              <a:spcBef>
                <a:spcPts val="900"/>
              </a:spcBef>
              <a:spcAft>
                <a:spcPts val="0"/>
              </a:spcAft>
              <a:buSzPts val="1400"/>
              <a:buNone/>
            </a:pPr>
            <a:r>
              <a:rPr lang="es-419" sz="1000">
                <a:solidFill>
                  <a:schemeClr val="dk1"/>
                </a:solidFill>
              </a:rPr>
              <a:t>Los algoritmos son independientes tanto del lenguaje de programación como de la computadora que los ejecuta. </a:t>
            </a:r>
            <a:endParaRPr sz="1000">
              <a:solidFill>
                <a:schemeClr val="dk1"/>
              </a:solidFill>
            </a:endParaRPr>
          </a:p>
          <a:p>
            <a:pPr indent="0" lvl="0" marL="0" rtl="0" algn="just">
              <a:lnSpc>
                <a:spcPct val="100000"/>
              </a:lnSpc>
              <a:spcBef>
                <a:spcPts val="0"/>
              </a:spcBef>
              <a:spcAft>
                <a:spcPts val="0"/>
              </a:spcAft>
              <a:buSzPts val="1400"/>
              <a:buNone/>
            </a:pPr>
            <a:r>
              <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En cada problema el algoritmo se puede expresar en un lenguaje  diferente de programación y ejecutarse en una computadora distinta; sin embargo, el algoritmo será siempre el mismo.</a:t>
            </a:r>
            <a:endParaRPr sz="10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s-419" sz="1000">
                <a:solidFill>
                  <a:srgbClr val="666666"/>
                </a:solidFill>
              </a:rPr>
              <a:t>Entrada</a:t>
            </a:r>
            <a:r>
              <a:rPr lang="es-419" sz="1000">
                <a:solidFill>
                  <a:srgbClr val="666666"/>
                </a:solidFill>
              </a:rPr>
              <a:t>: Información que damos al algoritmo para luego trabajarla y ofrecer la solución esperada.</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Proceso</a:t>
            </a:r>
            <a:r>
              <a:rPr lang="es-419" sz="1000">
                <a:solidFill>
                  <a:srgbClr val="666666"/>
                </a:solidFill>
              </a:rPr>
              <a:t>: Conjunto de pasos para que, a partir de los datos de entrada, llegue a la solución de la situación.</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Salida:</a:t>
            </a:r>
            <a:r>
              <a:rPr lang="es-419" sz="1000">
                <a:solidFill>
                  <a:srgbClr val="666666"/>
                </a:solidFill>
              </a:rPr>
              <a:t> Resultados, a partir de la transformación de los valores de entrada durante el proceso.</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Un algoritmo sea informático o no, parte de un estado inicial y de unos valores de entrada, sigue una serie de pasos sucesivos y llega a un estado final en el que ha obtenido una solución.</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Acciones: 1. Buscar ingredientes y utensilios., 2. Preparar té., 3. Taza de té lista </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Entrada: Ingredientes y utensilios.</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Proceso: Proceder a preparar el té</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Salida: Taza de té lista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a:t>Precisos</a:t>
            </a:r>
            <a:r>
              <a:rPr lang="es-419"/>
              <a:t>. Los algoritmos han de ser precisos en su abordaje del tema, es decir, no pueden ser ambiguos o subjetivos, se deben establecer en la secuencia precisa y exacta para que su lectura tenga sentido y se resuelva el problema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rPr b="1" lang="es-419"/>
              <a:t>Definidos</a:t>
            </a:r>
            <a:r>
              <a:rPr lang="es-419"/>
              <a:t>. Un mismo algoritmo ante los mismos elementos de entrada (input) debe dar siempre los mismos resultados.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s-419"/>
              <a:t>Si se sigue un algoritmo dos veces, con un mismo conjunto de datos de entrada se debe obtener el mismo resultado cada vez.</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rPr b="1" lang="es-419"/>
              <a:t>Finitos</a:t>
            </a:r>
            <a:r>
              <a:rPr lang="es-419"/>
              <a:t>. Toda secuencia de algoritmos ha de tener un fin determinado, no puede prolongarse hasta el infinito.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s-419"/>
              <a:t>Concretos</a:t>
            </a:r>
            <a:r>
              <a:rPr lang="es-419"/>
              <a:t>. Todo algoritmo debe ofrecer un resultado en base a las funciones que cumple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Para representar un algoritmo se debe utilizar algún método que permita independizar dicho algoritmo del lenguaje de programación elegido.  Ello permitirá que un algoritmo pueda ser codificado  indistintamente en cualquier lenguaje.  </a:t>
            </a:r>
            <a:endParaRPr sz="1000">
              <a:solidFill>
                <a:schemeClr val="dk1"/>
              </a:solidFill>
            </a:endParaRPr>
          </a:p>
          <a:p>
            <a:pPr indent="0" lvl="0" marL="0" rtl="0" algn="l">
              <a:lnSpc>
                <a:spcPct val="100000"/>
              </a:lnSpc>
              <a:spcBef>
                <a:spcPts val="0"/>
              </a:spcBef>
              <a:spcAft>
                <a:spcPts val="0"/>
              </a:spcAft>
              <a:buSzPts val="1400"/>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s-419" sz="1000">
                <a:solidFill>
                  <a:schemeClr val="dk1"/>
                </a:solidFill>
              </a:rPr>
              <a:t>Representación según sus formas: Gráfica, No Gráfica.</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a:t>Ejercicio: </a:t>
            </a:r>
            <a:endParaRPr/>
          </a:p>
          <a:p>
            <a:pPr indent="0" lvl="0" marL="0" rtl="0" algn="l">
              <a:lnSpc>
                <a:spcPct val="100000"/>
              </a:lnSpc>
              <a:spcBef>
                <a:spcPts val="0"/>
              </a:spcBef>
              <a:spcAft>
                <a:spcPts val="0"/>
              </a:spcAft>
              <a:buSzPts val="1400"/>
              <a:buNone/>
            </a:pPr>
            <a:r>
              <a:rPr lang="es-419"/>
              <a:t>1. Hacer el Diagrama de Flujo para sumar dos números leídos por teclado y escribir el resultado.</a:t>
            </a:r>
            <a:endParaRPr/>
          </a:p>
          <a:p>
            <a:pPr indent="0" lvl="0" marL="0" rtl="0" algn="l">
              <a:lnSpc>
                <a:spcPct val="100000"/>
              </a:lnSpc>
              <a:spcBef>
                <a:spcPts val="0"/>
              </a:spcBef>
              <a:spcAft>
                <a:spcPts val="0"/>
              </a:spcAft>
              <a:buSzPts val="1400"/>
              <a:buNone/>
            </a:pPr>
            <a:r>
              <a:rPr lang="es-419"/>
              <a:t>2. Hacer un diagrama de flujo que permita leer 2 números diferentes y nos diga cual es el mayor de los 2 números.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s-419" sz="1000">
                <a:solidFill>
                  <a:srgbClr val="666666"/>
                </a:solidFill>
              </a:rPr>
              <a:t>Entrada</a:t>
            </a:r>
            <a:r>
              <a:rPr lang="es-419" sz="1000">
                <a:solidFill>
                  <a:srgbClr val="666666"/>
                </a:solidFill>
              </a:rPr>
              <a:t>: Huevo, </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Proceso</a:t>
            </a:r>
            <a:r>
              <a:rPr lang="es-419" sz="1000">
                <a:solidFill>
                  <a:srgbClr val="666666"/>
                </a:solidFill>
              </a:rPr>
              <a:t>: Freír o Hervir, con sal sin sal</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Salida:</a:t>
            </a:r>
            <a:r>
              <a:rPr lang="es-419" sz="1000">
                <a:solidFill>
                  <a:srgbClr val="666666"/>
                </a:solidFill>
              </a:rPr>
              <a:t> servir en plato</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s-419" sz="1000">
                <a:solidFill>
                  <a:srgbClr val="666666"/>
                </a:solidFill>
              </a:rPr>
              <a:t>Entrada</a:t>
            </a:r>
            <a:r>
              <a:rPr lang="es-419" sz="1000">
                <a:solidFill>
                  <a:srgbClr val="666666"/>
                </a:solidFill>
              </a:rPr>
              <a:t>: vnumero=0, vsuma=0 </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Proceso</a:t>
            </a:r>
            <a:r>
              <a:rPr lang="es-419" sz="1000">
                <a:solidFill>
                  <a:srgbClr val="666666"/>
                </a:solidFill>
              </a:rPr>
              <a:t>: sumar de 1 en 1 hasta llegar a 5 </a:t>
            </a:r>
            <a:endParaRPr sz="1000">
              <a:solidFill>
                <a:srgbClr val="666666"/>
              </a:solidFill>
            </a:endParaRPr>
          </a:p>
          <a:p>
            <a:pPr indent="0" lvl="0" marL="0" rtl="0" algn="l">
              <a:lnSpc>
                <a:spcPct val="115000"/>
              </a:lnSpc>
              <a:spcBef>
                <a:spcPts val="0"/>
              </a:spcBef>
              <a:spcAft>
                <a:spcPts val="0"/>
              </a:spcAft>
              <a:buSzPts val="1400"/>
              <a:buNone/>
            </a:pPr>
            <a:r>
              <a:rPr b="1" lang="es-419" sz="1000">
                <a:solidFill>
                  <a:srgbClr val="666666"/>
                </a:solidFill>
              </a:rPr>
              <a:t>Salida:</a:t>
            </a:r>
            <a:r>
              <a:rPr lang="es-419" sz="1000">
                <a:solidFill>
                  <a:srgbClr val="666666"/>
                </a:solidFill>
              </a:rPr>
              <a:t> Mostrar resultado vsuma</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inicio</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decimos que vnumero = 0</a:t>
            </a:r>
            <a:endParaRPr sz="1000">
              <a:solidFill>
                <a:srgbClr val="666666"/>
              </a:solidFill>
            </a:endParaRPr>
          </a:p>
          <a:p>
            <a:pPr indent="0" lvl="0" marL="0" rtl="0" algn="l">
              <a:lnSpc>
                <a:spcPct val="115000"/>
              </a:lnSpc>
              <a:spcBef>
                <a:spcPts val="0"/>
              </a:spcBef>
              <a:spcAft>
                <a:spcPts val="0"/>
              </a:spcAft>
              <a:buClr>
                <a:schemeClr val="dk1"/>
              </a:buClr>
              <a:buSzPts val="1100"/>
              <a:buFont typeface="Arial"/>
              <a:buNone/>
            </a:pPr>
            <a:r>
              <a:rPr lang="es-419" sz="1000">
                <a:solidFill>
                  <a:srgbClr val="666666"/>
                </a:solidFill>
              </a:rPr>
              <a:t>decimos que vsuma = 0</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para vnumero = 1 hasta 5 con paso 1 hacer</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	vsuma = vsuma + vnumero</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finpara </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mostramos el resultado vsuma</a:t>
            </a:r>
            <a:endParaRPr sz="1000">
              <a:solidFill>
                <a:srgbClr val="666666"/>
              </a:solidFill>
            </a:endParaRPr>
          </a:p>
          <a:p>
            <a:pPr indent="0" lvl="0" marL="0" rtl="0" algn="l">
              <a:lnSpc>
                <a:spcPct val="115000"/>
              </a:lnSpc>
              <a:spcBef>
                <a:spcPts val="0"/>
              </a:spcBef>
              <a:spcAft>
                <a:spcPts val="0"/>
              </a:spcAft>
              <a:buSzPts val="1400"/>
              <a:buNone/>
            </a:pPr>
            <a:r>
              <a:rPr lang="es-419" sz="1000">
                <a:solidFill>
                  <a:srgbClr val="666666"/>
                </a:solidFill>
              </a:rPr>
              <a:t>fin</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s-419" sz="1000">
                <a:solidFill>
                  <a:schemeClr val="dk1"/>
                </a:solidFill>
              </a:rPr>
              <a:t>Análisis del problema:</a:t>
            </a:r>
            <a:r>
              <a:rPr lang="es-419" sz="1000">
                <a:solidFill>
                  <a:schemeClr val="dk1"/>
                </a:solidFill>
              </a:rPr>
              <a:t> Estudiamos y analizamos el problema hasta comprenderlo por completo y seguimos las especificaciones otorgadas por el cliente, empresa o persona que encarga el programa.</a:t>
            </a:r>
            <a:endParaRPr sz="1000">
              <a:solidFill>
                <a:schemeClr val="dk1"/>
              </a:solidFill>
            </a:endParaRPr>
          </a:p>
          <a:p>
            <a:pPr indent="0" lvl="0" marL="0" rtl="0" algn="l">
              <a:lnSpc>
                <a:spcPct val="115000"/>
              </a:lnSpc>
              <a:spcBef>
                <a:spcPts val="1200"/>
              </a:spcBef>
              <a:spcAft>
                <a:spcPts val="0"/>
              </a:spcAft>
              <a:buSzPts val="1400"/>
              <a:buNone/>
            </a:pPr>
            <a:r>
              <a:rPr b="1" lang="es-419" sz="1000">
                <a:solidFill>
                  <a:schemeClr val="dk1"/>
                </a:solidFill>
              </a:rPr>
              <a:t>Diseño del algoritmo</a:t>
            </a:r>
            <a:r>
              <a:rPr lang="es-419" sz="1000">
                <a:solidFill>
                  <a:schemeClr val="dk1"/>
                </a:solidFill>
              </a:rPr>
              <a:t>: La resolución de un problema complejo se realiza dividiendo el problema en subprogramas y a continuación divide estos  subprogramas en otros de nivel más bajo, hasta que pueda ser implementada una solución en la computadora.Es la etapa de escritura de la solución de un problema utilizando un diagrama de flujo o pseudocódigo.</a:t>
            </a:r>
            <a:endParaRPr sz="1000">
              <a:solidFill>
                <a:schemeClr val="dk1"/>
              </a:solidFill>
            </a:endParaRPr>
          </a:p>
          <a:p>
            <a:pPr indent="0" lvl="0" marL="0" rtl="0" algn="l">
              <a:lnSpc>
                <a:spcPct val="115000"/>
              </a:lnSpc>
              <a:spcBef>
                <a:spcPts val="1200"/>
              </a:spcBef>
              <a:spcAft>
                <a:spcPts val="0"/>
              </a:spcAft>
              <a:buSzPts val="1400"/>
              <a:buNone/>
            </a:pPr>
            <a:r>
              <a:rPr b="1" lang="es-419" sz="1000">
                <a:solidFill>
                  <a:schemeClr val="dk1"/>
                </a:solidFill>
              </a:rPr>
              <a:t>Verificación: </a:t>
            </a:r>
            <a:r>
              <a:rPr lang="es-419" sz="1000">
                <a:solidFill>
                  <a:schemeClr val="dk1"/>
                </a:solidFill>
              </a:rPr>
              <a:t>Revisamos que el algoritmo devuelve los resultados que el usuario quiere, hay que revisar si hay algún error el cual puede ser de tipo lógico, de semántica o ejecución</a:t>
            </a:r>
            <a:endParaRPr sz="1000">
              <a:solidFill>
                <a:schemeClr val="dk1"/>
              </a:solidFill>
            </a:endParaRPr>
          </a:p>
          <a:p>
            <a:pPr indent="0" lvl="0" marL="0" rtl="0" algn="l">
              <a:lnSpc>
                <a:spcPct val="115000"/>
              </a:lnSpc>
              <a:spcBef>
                <a:spcPts val="1200"/>
              </a:spcBef>
              <a:spcAft>
                <a:spcPts val="0"/>
              </a:spcAft>
              <a:buSzPts val="1400"/>
              <a:buNone/>
            </a:pPr>
            <a:r>
              <a:rPr b="1" lang="es-419" sz="1000">
                <a:solidFill>
                  <a:schemeClr val="dk1"/>
                </a:solidFill>
              </a:rPr>
              <a:t>depuración: </a:t>
            </a:r>
            <a:r>
              <a:rPr lang="es-419" sz="1000">
                <a:solidFill>
                  <a:schemeClr val="dk1"/>
                </a:solidFill>
              </a:rPr>
              <a:t>Errores de compilación, Errores de ejecución y Errores lógicos. </a:t>
            </a:r>
            <a:endParaRPr sz="1000">
              <a:solidFill>
                <a:schemeClr val="dk1"/>
              </a:solidFill>
            </a:endParaRPr>
          </a:p>
          <a:p>
            <a:pPr indent="0" lvl="0" marL="0" rtl="0" algn="l">
              <a:lnSpc>
                <a:spcPct val="115000"/>
              </a:lnSpc>
              <a:spcBef>
                <a:spcPts val="1200"/>
              </a:spcBef>
              <a:spcAft>
                <a:spcPts val="0"/>
              </a:spcAft>
              <a:buSzPts val="1400"/>
              <a:buNone/>
            </a:pPr>
            <a:r>
              <a:t/>
            </a:r>
            <a:endParaRPr b="1" sz="1000">
              <a:solidFill>
                <a:schemeClr val="dk1"/>
              </a:solidFill>
            </a:endParaRPr>
          </a:p>
          <a:p>
            <a:pPr indent="0" lvl="0" marL="0" rtl="0" algn="l">
              <a:lnSpc>
                <a:spcPct val="115000"/>
              </a:lnSpc>
              <a:spcBef>
                <a:spcPts val="1200"/>
              </a:spcBef>
              <a:spcAft>
                <a:spcPts val="0"/>
              </a:spcAft>
              <a:buSzPts val="1400"/>
              <a:buNone/>
            </a:pPr>
            <a:r>
              <a:t/>
            </a:r>
            <a:endParaRPr b="1"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rgbClr val="666666"/>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rgbClr val="666666"/>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rgbClr val="666666"/>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800"/>
              </a:spcAft>
              <a:buClr>
                <a:schemeClr val="dk1"/>
              </a:buClr>
              <a:buSzPts val="1100"/>
              <a:buFont typeface="Arial"/>
              <a:buNone/>
            </a:pPr>
            <a:r>
              <a:rPr lang="es-419" sz="1000"/>
              <a:t>Python es relativamente joven, nació a comienzos de los años 90,  (Fortran 1957, Pascal 1970, C 1972, Modula-2 1978, Java 1991). </a:t>
            </a:r>
            <a:endParaRPr sz="9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s-419" sz="1000">
                <a:solidFill>
                  <a:schemeClr val="dk1"/>
                </a:solidFill>
              </a:rPr>
              <a:t>Las principales características de Python son :</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Es </a:t>
            </a:r>
            <a:r>
              <a:rPr b="1" lang="es-419" sz="1000">
                <a:solidFill>
                  <a:schemeClr val="dk1"/>
                </a:solidFill>
              </a:rPr>
              <a:t>multiparadigma</a:t>
            </a:r>
            <a:r>
              <a:rPr lang="es-419" sz="1000">
                <a:solidFill>
                  <a:schemeClr val="dk1"/>
                </a:solidFill>
              </a:rPr>
              <a:t>, soporta la programación imperativa, programación orientada a objetos y funcional.</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Es </a:t>
            </a:r>
            <a:r>
              <a:rPr b="1" lang="es-419" sz="1000">
                <a:solidFill>
                  <a:schemeClr val="dk1"/>
                </a:solidFill>
              </a:rPr>
              <a:t>multiplataforma</a:t>
            </a:r>
            <a:r>
              <a:rPr lang="es-419" sz="1000">
                <a:solidFill>
                  <a:schemeClr val="dk1"/>
                </a:solidFill>
              </a:rPr>
              <a:t>: Se puede encontrar un intérprete de Python para los principales sistemas operativos: Windows, Linux y Mac OS. Además, se puede reutilizar el mismo código en cada una de las plataformas.</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Es</a:t>
            </a:r>
            <a:r>
              <a:rPr b="1" lang="es-419" sz="1000">
                <a:solidFill>
                  <a:schemeClr val="dk1"/>
                </a:solidFill>
              </a:rPr>
              <a:t> dinámicamente tipado</a:t>
            </a:r>
            <a:r>
              <a:rPr lang="es-419" sz="1000">
                <a:solidFill>
                  <a:schemeClr val="dk1"/>
                </a:solidFill>
              </a:rPr>
              <a:t>: El tipo de las variables se decide en tiempo de ejecución.</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Es</a:t>
            </a:r>
            <a:r>
              <a:rPr b="1" lang="es-419" sz="1000">
                <a:solidFill>
                  <a:schemeClr val="dk1"/>
                </a:solidFill>
              </a:rPr>
              <a:t> fuertemente tipado</a:t>
            </a:r>
            <a:r>
              <a:rPr lang="es-419" sz="1000">
                <a:solidFill>
                  <a:schemeClr val="dk1"/>
                </a:solidFill>
              </a:rPr>
              <a:t>: No se puede usar una variable en un contexto fuera de su tipo. Si se quisiera, habría que hacer una conversión de tipos.</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Es </a:t>
            </a:r>
            <a:r>
              <a:rPr b="1" lang="es-419" sz="1000">
                <a:solidFill>
                  <a:schemeClr val="dk1"/>
                </a:solidFill>
              </a:rPr>
              <a:t>interpretado</a:t>
            </a:r>
            <a:r>
              <a:rPr lang="es-419" sz="1000">
                <a:solidFill>
                  <a:schemeClr val="dk1"/>
                </a:solidFill>
              </a:rPr>
              <a:t>: El código no se compila a lenguaje máquina. Quiere decir que hace falta un intérprete que permita ejecutar un programa o script escrito en Python sin necesidad de compilarlo.</a:t>
            </a:r>
            <a:endParaRPr sz="1000">
              <a:solidFill>
                <a:schemeClr val="dk1"/>
              </a:solidFill>
            </a:endParaRPr>
          </a:p>
          <a:p>
            <a:pPr indent="0" lvl="0" marL="0" rtl="0" algn="just">
              <a:lnSpc>
                <a:spcPct val="100000"/>
              </a:lnSpc>
              <a:spcBef>
                <a:spcPts val="0"/>
              </a:spcBef>
              <a:spcAft>
                <a:spcPts val="0"/>
              </a:spcAft>
              <a:buSzPts val="1400"/>
              <a:buNone/>
            </a:pPr>
            <a:r>
              <a:rPr lang="es-419" sz="1000">
                <a:solidFill>
                  <a:schemeClr val="dk1"/>
                </a:solidFill>
              </a:rPr>
              <a:t>En Python, el formato del código es </a:t>
            </a:r>
            <a:r>
              <a:rPr b="1" lang="es-419" sz="1000">
                <a:solidFill>
                  <a:schemeClr val="dk1"/>
                </a:solidFill>
              </a:rPr>
              <a:t>estructural </a:t>
            </a:r>
            <a:r>
              <a:rPr lang="es-419" sz="1000">
                <a:solidFill>
                  <a:schemeClr val="dk1"/>
                </a:solidFill>
              </a:rPr>
              <a:t> (p. ej., la indentación).</a:t>
            </a:r>
            <a:endParaRPr sz="1000">
              <a:solidFill>
                <a:schemeClr val="dk1"/>
              </a:solidFill>
            </a:endParaRPr>
          </a:p>
          <a:p>
            <a:pPr indent="0" lvl="0" marL="0" rtl="0" algn="just">
              <a:lnSpc>
                <a:spcPct val="100000"/>
              </a:lnSpc>
              <a:spcBef>
                <a:spcPts val="0"/>
              </a:spcBef>
              <a:spcAft>
                <a:spcPts val="0"/>
              </a:spcAft>
              <a:buSzPts val="1400"/>
              <a:buNone/>
            </a:pPr>
            <a:r>
              <a:t/>
            </a:r>
            <a:endParaRPr sz="1000">
              <a:solidFill>
                <a:schemeClr val="dk2"/>
              </a:solidFill>
            </a:endParaRPr>
          </a:p>
          <a:p>
            <a:pPr indent="0" lvl="0" marL="0" rtl="0" algn="just">
              <a:lnSpc>
                <a:spcPct val="115000"/>
              </a:lnSpc>
              <a:spcBef>
                <a:spcPts val="0"/>
              </a:spcBef>
              <a:spcAft>
                <a:spcPts val="0"/>
              </a:spcAft>
              <a:buSzPts val="1400"/>
              <a:buNone/>
            </a:pPr>
            <a:r>
              <a:t/>
            </a:r>
            <a:endParaRPr sz="1300">
              <a:solidFill>
                <a:schemeClr val="dk2"/>
              </a:solidFill>
            </a:endParaRPr>
          </a:p>
          <a:p>
            <a:pPr indent="0" lvl="0" marL="0" rtl="0" algn="l">
              <a:lnSpc>
                <a:spcPct val="115000"/>
              </a:lnSpc>
              <a:spcBef>
                <a:spcPts val="1800"/>
              </a:spcBef>
              <a:spcAft>
                <a:spcPts val="0"/>
              </a:spcAft>
              <a:buSzPts val="1400"/>
              <a:buNone/>
            </a:pPr>
            <a:r>
              <a:t/>
            </a:r>
            <a:endParaRPr sz="1000">
              <a:solidFill>
                <a:schemeClr val="dk1"/>
              </a:solidFill>
            </a:endParaRPr>
          </a:p>
          <a:p>
            <a:pPr indent="0" lvl="0" marL="0" rtl="0" algn="l">
              <a:lnSpc>
                <a:spcPct val="115000"/>
              </a:lnSpc>
              <a:spcBef>
                <a:spcPts val="1200"/>
              </a:spcBef>
              <a:spcAft>
                <a:spcPts val="0"/>
              </a:spcAft>
              <a:buSzPts val="1400"/>
              <a:buNone/>
            </a:pPr>
            <a:r>
              <a:t/>
            </a:r>
            <a:endParaRPr sz="1000">
              <a:solidFill>
                <a:srgbClr val="666666"/>
              </a:solidFill>
            </a:endParaRPr>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419" sz="1000"/>
              <a:t>Prestar atención al prompt</a:t>
            </a:r>
            <a:r>
              <a:rPr lang="es-419" sz="1000"/>
              <a:t> &gt;&gt;&gt; este nos habilita para poder empezar a tipear instrucciones.</a:t>
            </a:r>
            <a:endParaRPr sz="1000"/>
          </a:p>
          <a:p>
            <a:pPr indent="0" lvl="0" marL="0" rtl="0" algn="l">
              <a:lnSpc>
                <a:spcPct val="100000"/>
              </a:lnSpc>
              <a:spcBef>
                <a:spcPts val="0"/>
              </a:spcBef>
              <a:spcAft>
                <a:spcPts val="0"/>
              </a:spcAft>
              <a:buClr>
                <a:schemeClr val="dk1"/>
              </a:buClr>
              <a:buSzPts val="1100"/>
              <a:buFont typeface="Arial"/>
              <a:buNone/>
            </a:pPr>
            <a:r>
              <a:rPr lang="es-419" sz="1000"/>
              <a:t>Ejecutar la instrucción print('Hola mundo!!!') Al presionar Enter python ejecuta la instrucción e imprimirá Hola mundo!!! .</a:t>
            </a:r>
            <a:endParaRPr sz="10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sz="1000"/>
              <a:t>No podemos usar una palabra clave como</a:t>
            </a:r>
            <a:r>
              <a:rPr b="1" lang="es-419" sz="1000"/>
              <a:t> nombre de variable</a:t>
            </a:r>
            <a:r>
              <a:rPr lang="es-419" sz="1000"/>
              <a:t> , </a:t>
            </a:r>
            <a:r>
              <a:rPr b="1" lang="es-419" sz="1000"/>
              <a:t>nombre de función o cualquier otro identificador.</a:t>
            </a:r>
            <a:endParaRPr b="1" sz="1000"/>
          </a:p>
          <a:p>
            <a:pPr indent="0" lvl="0" marL="0" rtl="0" algn="l">
              <a:lnSpc>
                <a:spcPct val="100000"/>
              </a:lnSpc>
              <a:spcBef>
                <a:spcPts val="0"/>
              </a:spcBef>
              <a:spcAft>
                <a:spcPts val="0"/>
              </a:spcAft>
              <a:buClr>
                <a:schemeClr val="dk1"/>
              </a:buClr>
              <a:buSzPts val="1100"/>
              <a:buFont typeface="Arial"/>
              <a:buNone/>
            </a:pPr>
            <a:r>
              <a:rPr lang="es-419" sz="1000"/>
              <a:t>En Python, las palabras clave distinguen entre </a:t>
            </a:r>
            <a:r>
              <a:rPr b="1" lang="es-419" sz="1000"/>
              <a:t>mayúsculas y minúscula</a:t>
            </a:r>
            <a:r>
              <a:rPr lang="es-419" sz="1000"/>
              <a:t>s.</a:t>
            </a:r>
            <a:endParaRPr sz="1000"/>
          </a:p>
          <a:p>
            <a:pPr indent="0" lvl="0" marL="0" rtl="0" algn="l">
              <a:lnSpc>
                <a:spcPct val="100000"/>
              </a:lnSpc>
              <a:spcBef>
                <a:spcPts val="0"/>
              </a:spcBef>
              <a:spcAft>
                <a:spcPts val="0"/>
              </a:spcAft>
              <a:buClr>
                <a:schemeClr val="dk1"/>
              </a:buClr>
              <a:buSzPts val="1100"/>
              <a:buFont typeface="Arial"/>
              <a:buNone/>
            </a:pPr>
            <a:r>
              <a:rPr lang="es-419" sz="1000"/>
              <a:t>Todas las palabras </a:t>
            </a:r>
            <a:r>
              <a:rPr b="1" lang="es-419" sz="1000"/>
              <a:t>clave excepto True, False y None están en minúsculas y deben escribirse tal cual. </a:t>
            </a:r>
            <a:endParaRPr b="1" sz="10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t/>
            </a:r>
            <a:endParaRPr sz="1000">
              <a:solidFill>
                <a:srgbClr val="666666"/>
              </a:solidFill>
            </a:endParaRPr>
          </a:p>
          <a:p>
            <a:pPr indent="-292100" lvl="0" marL="457200" rtl="0" algn="just">
              <a:lnSpc>
                <a:spcPct val="100000"/>
              </a:lnSpc>
              <a:spcBef>
                <a:spcPts val="0"/>
              </a:spcBef>
              <a:spcAft>
                <a:spcPts val="0"/>
              </a:spcAft>
              <a:buClr>
                <a:srgbClr val="666666"/>
              </a:buClr>
              <a:buSzPts val="1000"/>
              <a:buAutoNum type="arabicPeriod"/>
            </a:pPr>
            <a:r>
              <a:rPr lang="es-419" sz="1000">
                <a:solidFill>
                  <a:srgbClr val="666666"/>
                </a:solidFill>
              </a:rPr>
              <a:t>Los identificadores pueden ser una combinación de letras en minúsculas (a a z) o mayúsculas (A a Z) o dígitos (0 a 9) o un guión bajo _. Nombres como myClass, var_1 y print_this_to_screen, todos son ejemplos válidos.</a:t>
            </a:r>
            <a:endParaRPr sz="1000">
              <a:solidFill>
                <a:srgbClr val="666666"/>
              </a:solidFill>
            </a:endParaRPr>
          </a:p>
          <a:p>
            <a:pPr indent="-292100" lvl="0" marL="457200" rtl="0" algn="just">
              <a:lnSpc>
                <a:spcPct val="100000"/>
              </a:lnSpc>
              <a:spcBef>
                <a:spcPts val="0"/>
              </a:spcBef>
              <a:spcAft>
                <a:spcPts val="0"/>
              </a:spcAft>
              <a:buClr>
                <a:srgbClr val="666666"/>
              </a:buClr>
              <a:buSzPts val="1000"/>
              <a:buAutoNum type="arabicPeriod"/>
            </a:pPr>
            <a:r>
              <a:rPr lang="es-419" sz="1000">
                <a:solidFill>
                  <a:srgbClr val="666666"/>
                </a:solidFill>
              </a:rPr>
              <a:t>Un identificador no puede comenzar con un dígito. 1variable no es válido, pero variable1 es un nombre válido.</a:t>
            </a:r>
            <a:endParaRPr sz="1000">
              <a:solidFill>
                <a:srgbClr val="666666"/>
              </a:solidFill>
            </a:endParaRPr>
          </a:p>
          <a:p>
            <a:pPr indent="-292100" lvl="0" marL="457200" rtl="0" algn="just">
              <a:lnSpc>
                <a:spcPct val="100000"/>
              </a:lnSpc>
              <a:spcBef>
                <a:spcPts val="0"/>
              </a:spcBef>
              <a:spcAft>
                <a:spcPts val="0"/>
              </a:spcAft>
              <a:buClr>
                <a:srgbClr val="666666"/>
              </a:buClr>
              <a:buSzPts val="1000"/>
              <a:buAutoNum type="arabicPeriod"/>
            </a:pPr>
            <a:r>
              <a:rPr lang="es-419" sz="1000">
                <a:solidFill>
                  <a:srgbClr val="666666"/>
                </a:solidFill>
              </a:rPr>
              <a:t>Las palabras clave no se pueden utilizar como identificadores   </a:t>
            </a:r>
            <a:endParaRPr sz="1000">
              <a:solidFill>
                <a:srgbClr val="666666"/>
              </a:solidFill>
            </a:endParaRPr>
          </a:p>
          <a:p>
            <a:pPr indent="457200" lvl="0" marL="457200" rtl="0" algn="just">
              <a:lnSpc>
                <a:spcPct val="100000"/>
              </a:lnSpc>
              <a:spcBef>
                <a:spcPts val="0"/>
              </a:spcBef>
              <a:spcAft>
                <a:spcPts val="0"/>
              </a:spcAft>
              <a:buSzPts val="1400"/>
              <a:buNone/>
            </a:pPr>
            <a:r>
              <a:rPr b="1" lang="es-419">
                <a:solidFill>
                  <a:srgbClr val="666666"/>
                </a:solidFill>
              </a:rPr>
              <a:t>global </a:t>
            </a:r>
            <a:r>
              <a:rPr lang="es-419" sz="1000">
                <a:solidFill>
                  <a:srgbClr val="666666"/>
                </a:solidFill>
              </a:rPr>
              <a:t>= 1	</a:t>
            </a:r>
            <a:endParaRPr sz="1000">
              <a:solidFill>
                <a:srgbClr val="666666"/>
              </a:solidFill>
            </a:endParaRPr>
          </a:p>
          <a:p>
            <a:pPr indent="-292100" lvl="0" marL="457200" rtl="0" algn="just">
              <a:lnSpc>
                <a:spcPct val="100000"/>
              </a:lnSpc>
              <a:spcBef>
                <a:spcPts val="0"/>
              </a:spcBef>
              <a:spcAft>
                <a:spcPts val="0"/>
              </a:spcAft>
              <a:buClr>
                <a:srgbClr val="666666"/>
              </a:buClr>
              <a:buSzPts val="1000"/>
              <a:buAutoNum type="arabicPeriod"/>
            </a:pPr>
            <a:r>
              <a:rPr lang="es-419" sz="1000">
                <a:solidFill>
                  <a:srgbClr val="666666"/>
                </a:solidFill>
              </a:rPr>
              <a:t>No podemos usar símbolos especiales como ! , @ , # , $ , % etc. en nuestro identificador.  </a:t>
            </a:r>
            <a:endParaRPr sz="1000">
              <a:solidFill>
                <a:srgbClr val="666666"/>
              </a:solidFill>
            </a:endParaRPr>
          </a:p>
          <a:p>
            <a:pPr indent="457200" lvl="0" marL="457200" rtl="0" algn="just">
              <a:lnSpc>
                <a:spcPct val="100000"/>
              </a:lnSpc>
              <a:spcBef>
                <a:spcPts val="0"/>
              </a:spcBef>
              <a:spcAft>
                <a:spcPts val="0"/>
              </a:spcAft>
              <a:buSzPts val="1400"/>
              <a:buNone/>
            </a:pPr>
            <a:r>
              <a:rPr b="1" lang="es-419">
                <a:solidFill>
                  <a:srgbClr val="666666"/>
                </a:solidFill>
              </a:rPr>
              <a:t>a@</a:t>
            </a:r>
            <a:r>
              <a:rPr lang="es-419" sz="1000">
                <a:solidFill>
                  <a:srgbClr val="666666"/>
                </a:solidFill>
              </a:rPr>
              <a:t> = 0</a:t>
            </a:r>
            <a:endParaRPr sz="1000">
              <a:solidFill>
                <a:srgbClr val="666666"/>
              </a:solidFill>
            </a:endParaRPr>
          </a:p>
          <a:p>
            <a:pPr indent="-292100" lvl="0" marL="457200" rtl="0" algn="just">
              <a:lnSpc>
                <a:spcPct val="100000"/>
              </a:lnSpc>
              <a:spcBef>
                <a:spcPts val="0"/>
              </a:spcBef>
              <a:spcAft>
                <a:spcPts val="0"/>
              </a:spcAft>
              <a:buClr>
                <a:srgbClr val="666666"/>
              </a:buClr>
              <a:buSzPts val="1000"/>
              <a:buAutoNum type="arabicPeriod"/>
            </a:pPr>
            <a:r>
              <a:rPr lang="es-419" sz="1000">
                <a:solidFill>
                  <a:srgbClr val="666666"/>
                </a:solidFill>
              </a:rPr>
              <a:t>Un identificador puede tener cualquier longitud.</a:t>
            </a:r>
            <a:endParaRPr sz="1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s-419" sz="1000">
                <a:solidFill>
                  <a:schemeClr val="dk1"/>
                </a:solidFill>
              </a:rPr>
              <a:t>Case sensitive: </a:t>
            </a:r>
            <a:r>
              <a:rPr lang="es-419" sz="1000">
                <a:solidFill>
                  <a:schemeClr val="dk1"/>
                </a:solidFill>
              </a:rPr>
              <a:t>Python es un lenguaje que distingue entre mayúsculas y minúsculas, por lo tanto debe prestar atención cuando identifique una variable, función o clase, etc, Esto significa, </a:t>
            </a:r>
            <a:r>
              <a:rPr b="1" lang="es-419" sz="1000">
                <a:solidFill>
                  <a:schemeClr val="dk1"/>
                </a:solidFill>
              </a:rPr>
              <a:t>Variable </a:t>
            </a:r>
            <a:r>
              <a:rPr lang="es-419" sz="1000">
                <a:solidFill>
                  <a:schemeClr val="dk1"/>
                </a:solidFill>
              </a:rPr>
              <a:t>y </a:t>
            </a:r>
            <a:r>
              <a:rPr b="1" lang="es-419" sz="1000">
                <a:solidFill>
                  <a:schemeClr val="dk1"/>
                </a:solidFill>
              </a:rPr>
              <a:t>variable </a:t>
            </a:r>
            <a:r>
              <a:rPr lang="es-419" sz="1000">
                <a:solidFill>
                  <a:schemeClr val="dk1"/>
                </a:solidFill>
              </a:rPr>
              <a:t>no son lo mismo.</a:t>
            </a:r>
            <a:endParaRPr sz="1000">
              <a:solidFill>
                <a:schemeClr val="dk1"/>
              </a:solidFill>
            </a:endParaRPr>
          </a:p>
          <a:p>
            <a:pPr indent="0" lvl="0" marL="0" rtl="0" algn="l">
              <a:lnSpc>
                <a:spcPct val="115000"/>
              </a:lnSpc>
              <a:spcBef>
                <a:spcPts val="0"/>
              </a:spcBef>
              <a:spcAft>
                <a:spcPts val="0"/>
              </a:spcAft>
              <a:buSzPts val="1400"/>
              <a:buNone/>
            </a:pPr>
            <a:r>
              <a:rPr b="1" lang="es-419" sz="1000">
                <a:solidFill>
                  <a:schemeClr val="dk1"/>
                </a:solidFill>
              </a:rPr>
              <a:t>Identificación clara: </a:t>
            </a:r>
            <a:r>
              <a:rPr lang="es-419" sz="1000">
                <a:solidFill>
                  <a:schemeClr val="dk1"/>
                </a:solidFill>
              </a:rPr>
              <a:t>Siempre asigne a los identificadores un nombre que tenga sentido. </a:t>
            </a:r>
            <a:endParaRPr sz="1000">
              <a:solidFill>
                <a:schemeClr val="dk1"/>
              </a:solidFill>
            </a:endParaRPr>
          </a:p>
          <a:p>
            <a:pPr indent="0" lvl="0" marL="0" rtl="0" algn="l">
              <a:lnSpc>
                <a:spcPct val="115000"/>
              </a:lnSpc>
              <a:spcBef>
                <a:spcPts val="0"/>
              </a:spcBef>
              <a:spcAft>
                <a:spcPts val="0"/>
              </a:spcAft>
              <a:buSzPts val="1400"/>
              <a:buNone/>
            </a:pPr>
            <a:r>
              <a:rPr lang="es-419" sz="1000">
                <a:solidFill>
                  <a:schemeClr val="dk1"/>
                </a:solidFill>
              </a:rPr>
              <a:t>Si bien </a:t>
            </a:r>
            <a:r>
              <a:rPr b="1" lang="es-419" sz="1000">
                <a:solidFill>
                  <a:schemeClr val="dk1"/>
                </a:solidFill>
              </a:rPr>
              <a:t>c = 10</a:t>
            </a:r>
            <a:r>
              <a:rPr lang="es-419" sz="1000">
                <a:solidFill>
                  <a:schemeClr val="dk1"/>
                </a:solidFill>
              </a:rPr>
              <a:t> es un nombre válido,  escribir  </a:t>
            </a:r>
            <a:r>
              <a:rPr b="1" lang="es-419" sz="1000">
                <a:solidFill>
                  <a:schemeClr val="dk1"/>
                </a:solidFill>
              </a:rPr>
              <a:t>contador = 10</a:t>
            </a:r>
            <a:r>
              <a:rPr lang="es-419" sz="1000">
                <a:solidFill>
                  <a:schemeClr val="dk1"/>
                </a:solidFill>
              </a:rPr>
              <a:t> tendría más sentido y sería más fácil descubrir qué representa cuando observa su código después de un largo intervalo. </a:t>
            </a:r>
            <a:endParaRPr sz="1000">
              <a:solidFill>
                <a:schemeClr val="dk1"/>
              </a:solidFill>
            </a:endParaRPr>
          </a:p>
          <a:p>
            <a:pPr indent="0" lvl="0" marL="0" rtl="0" algn="l">
              <a:lnSpc>
                <a:spcPct val="115000"/>
              </a:lnSpc>
              <a:spcBef>
                <a:spcPts val="0"/>
              </a:spcBef>
              <a:spcAft>
                <a:spcPts val="0"/>
              </a:spcAft>
              <a:buSzPts val="1400"/>
              <a:buNone/>
            </a:pPr>
            <a:r>
              <a:rPr b="1" lang="es-419" sz="1000">
                <a:solidFill>
                  <a:schemeClr val="dk1"/>
                </a:solidFill>
              </a:rPr>
              <a:t>Uso del guión bajo:</a:t>
            </a:r>
            <a:r>
              <a:rPr lang="es-419" sz="1000">
                <a:solidFill>
                  <a:schemeClr val="dk1"/>
                </a:solidFill>
              </a:rPr>
              <a:t>Se pueden separar varias palabras con un guión bajo, como this_is_a_long_variable.</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666666"/>
              </a:solidFill>
            </a:endParaRPr>
          </a:p>
          <a:p>
            <a:pPr indent="0" lvl="0" marL="0" rtl="0" algn="l">
              <a:lnSpc>
                <a:spcPct val="115000"/>
              </a:lnSpc>
              <a:spcBef>
                <a:spcPts val="0"/>
              </a:spcBef>
              <a:spcAft>
                <a:spcPts val="0"/>
              </a:spcAft>
              <a:buSzPts val="1400"/>
              <a:buNone/>
            </a:pPr>
            <a:r>
              <a:t/>
            </a:r>
            <a:endParaRPr sz="1000">
              <a:solidFill>
                <a:srgbClr val="666666"/>
              </a:solidFill>
            </a:endParaRPr>
          </a:p>
          <a:p>
            <a:pPr indent="0" lvl="0" marL="0" rtl="0" algn="l">
              <a:lnSpc>
                <a:spcPct val="115000"/>
              </a:lnSpc>
              <a:spcBef>
                <a:spcPts val="1200"/>
              </a:spcBef>
              <a:spcAft>
                <a:spcPts val="0"/>
              </a:spcAft>
              <a:buSzPts val="1400"/>
              <a:buNone/>
            </a:pPr>
            <a:r>
              <a:t/>
            </a:r>
            <a:endParaRPr b="1" sz="1200"/>
          </a:p>
          <a:p>
            <a:pPr indent="0" lvl="0" marL="0" rtl="0" algn="l">
              <a:lnSpc>
                <a:spcPct val="100000"/>
              </a:lnSpc>
              <a:spcBef>
                <a:spcPts val="120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s-419" sz="1000"/>
              <a:t>Declaración de línea continua, explícita: </a:t>
            </a:r>
            <a:r>
              <a:rPr lang="es-419" sz="1000"/>
              <a:t>En Python, el final de una declaración se marca con un salto de línea (Enter). Pero podemos hacer que una declaración se extienda por varias líneas con el carácter barra invertida  ( \ ) para la continuación de línea.</a:t>
            </a:r>
            <a:endParaRPr sz="1000"/>
          </a:p>
          <a:p>
            <a:pPr indent="0" lvl="0" marL="0" rtl="0" algn="l">
              <a:lnSpc>
                <a:spcPct val="100000"/>
              </a:lnSpc>
              <a:spcBef>
                <a:spcPts val="0"/>
              </a:spcBef>
              <a:spcAft>
                <a:spcPts val="0"/>
              </a:spcAft>
              <a:buSzPts val="1400"/>
              <a:buNone/>
            </a:pPr>
            <a:r>
              <a:rPr b="1" lang="es-419" sz="1000"/>
              <a:t>Declaración de línea continua, implícita :</a:t>
            </a:r>
            <a:r>
              <a:rPr lang="es-419" sz="1000"/>
              <a:t>La continuación de la línea está implícita entre paréntesis( ), corchetes[ ], y llaves{ }.</a:t>
            </a:r>
            <a:endParaRPr sz="1000"/>
          </a:p>
          <a:p>
            <a:pPr indent="0" lvl="0" marL="0" rtl="0" algn="l">
              <a:lnSpc>
                <a:spcPct val="100000"/>
              </a:lnSpc>
              <a:spcBef>
                <a:spcPts val="0"/>
              </a:spcBef>
              <a:spcAft>
                <a:spcPts val="0"/>
              </a:spcAft>
              <a:buSzPts val="1400"/>
              <a:buNone/>
            </a:pPr>
            <a:r>
              <a:rPr b="1" lang="es-419" sz="1000"/>
              <a:t>Varias declaraciones en una sola línea : </a:t>
            </a:r>
            <a:r>
              <a:rPr lang="es-419" sz="1000"/>
              <a:t>También podemos poner varias declaraciones en una sola línea utilizando el punto y coma (;) al finalizar cada declaración.</a:t>
            </a:r>
            <a:endParaRPr sz="1000"/>
          </a:p>
          <a:p>
            <a:pPr indent="0" lvl="0" marL="0" rtl="0" algn="l">
              <a:lnSpc>
                <a:spcPct val="100000"/>
              </a:lnSpc>
              <a:spcBef>
                <a:spcPts val="0"/>
              </a:spcBef>
              <a:spcAft>
                <a:spcPts val="0"/>
              </a:spcAft>
              <a:buClr>
                <a:schemeClr val="dk1"/>
              </a:buClr>
              <a:buSzPts val="1100"/>
              <a:buFont typeface="Arial"/>
              <a:buNone/>
            </a:pPr>
            <a:r>
              <a:t/>
            </a:r>
            <a:endParaRPr sz="1000"/>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sz="1000"/>
              <a:t>Un bloque de código (cuerpo de una función , ciclo , etc.) comienza con sangría y termina con la primera línea sin sangría</a:t>
            </a:r>
            <a:endParaRPr sz="1000"/>
          </a:p>
          <a:p>
            <a:pPr indent="0" lvl="0" marL="0" rtl="0" algn="l">
              <a:lnSpc>
                <a:spcPct val="100000"/>
              </a:lnSpc>
              <a:spcBef>
                <a:spcPts val="0"/>
              </a:spcBef>
              <a:spcAft>
                <a:spcPts val="0"/>
              </a:spcAft>
              <a:buSzPts val="1400"/>
              <a:buNone/>
            </a:pPr>
            <a:r>
              <a:rPr b="1" lang="es-419" sz="1000">
                <a:solidFill>
                  <a:schemeClr val="dk1"/>
                </a:solidFill>
              </a:rPr>
              <a:t>¿Cómo aplicar sangría y porque?</a:t>
            </a:r>
            <a:r>
              <a:rPr lang="es-419" sz="1000">
                <a:solidFill>
                  <a:schemeClr val="dk1"/>
                </a:solidFill>
              </a:rPr>
              <a:t>:Generalmente se utilizan cuatro espacios en blanco para la sangría y se prefieren antes que  los tabulados. </a:t>
            </a:r>
            <a:endParaRPr b="1" sz="1000">
              <a:solidFill>
                <a:schemeClr val="dk1"/>
              </a:solidFill>
            </a:endParaRPr>
          </a:p>
          <a:p>
            <a:pPr indent="0" lvl="0" marL="0" rtl="0" algn="l">
              <a:lnSpc>
                <a:spcPct val="100000"/>
              </a:lnSpc>
              <a:spcBef>
                <a:spcPts val="0"/>
              </a:spcBef>
              <a:spcAft>
                <a:spcPts val="0"/>
              </a:spcAft>
              <a:buSzPts val="1400"/>
              <a:buNone/>
            </a:pPr>
            <a:r>
              <a:rPr b="1" lang="es-419" sz="1000">
                <a:solidFill>
                  <a:schemeClr val="dk1"/>
                </a:solidFill>
              </a:rPr>
              <a:t> </a:t>
            </a:r>
            <a:r>
              <a:rPr lang="es-419" sz="1000">
                <a:solidFill>
                  <a:schemeClr val="dk1"/>
                </a:solidFill>
              </a:rPr>
              <a:t>La aplicación de la sangría en Python hace que el código se vea limpio y ordenado. </a:t>
            </a:r>
            <a:endParaRPr sz="1000">
              <a:solidFill>
                <a:schemeClr val="dk1"/>
              </a:solidFill>
            </a:endParaRPr>
          </a:p>
          <a:p>
            <a:pPr indent="0" lvl="0" marL="0" rtl="0" algn="l">
              <a:lnSpc>
                <a:spcPct val="100000"/>
              </a:lnSpc>
              <a:spcBef>
                <a:spcPts val="0"/>
              </a:spcBef>
              <a:spcAft>
                <a:spcPts val="0"/>
              </a:spcAft>
              <a:buSzPts val="1400"/>
              <a:buNone/>
            </a:pPr>
            <a:r>
              <a:rPr b="1" lang="es-419" sz="1000">
                <a:solidFill>
                  <a:schemeClr val="dk1"/>
                </a:solidFill>
              </a:rPr>
              <a:t>Continuación de la línea: </a:t>
            </a:r>
            <a:r>
              <a:rPr lang="es-419" sz="1000">
                <a:solidFill>
                  <a:schemeClr val="dk1"/>
                </a:solidFill>
              </a:rPr>
              <a:t>La sangría se puede ignorar en la continuación de la línea, pero siempre es una buena idea sangrar. Hace que el código sea más legible, vea como se ve si se utiliza el código anterior en una sola línea continua, ambos códigos son válidos y hacen lo mismo, pero el estilo anterior es más claro.</a:t>
            </a:r>
            <a:endParaRPr sz="1000">
              <a:solidFill>
                <a:schemeClr val="dk1"/>
              </a:solidFill>
            </a:endParaRPr>
          </a:p>
          <a:p>
            <a:pPr indent="0" lvl="0" marL="0" rtl="0" algn="l">
              <a:lnSpc>
                <a:spcPct val="100000"/>
              </a:lnSpc>
              <a:spcBef>
                <a:spcPts val="0"/>
              </a:spcBef>
              <a:spcAft>
                <a:spcPts val="0"/>
              </a:spcAft>
              <a:buSzPts val="1400"/>
              <a:buNone/>
            </a:pPr>
            <a:r>
              <a:rPr b="1" lang="es-419" sz="1000">
                <a:solidFill>
                  <a:schemeClr val="dk1"/>
                </a:solidFill>
              </a:rPr>
              <a:t>Sangría incorrecta: </a:t>
            </a:r>
            <a:r>
              <a:rPr lang="es-419" sz="1000">
                <a:solidFill>
                  <a:schemeClr val="dk1"/>
                </a:solidFill>
              </a:rPr>
              <a:t>Una sangría incorrecta resultará en error.</a:t>
            </a:r>
            <a:endParaRPr sz="1000">
              <a:solidFill>
                <a:schemeClr val="dk1"/>
              </a:solidFill>
            </a:endParaRPr>
          </a:p>
          <a:p>
            <a:pPr indent="0" lvl="0" marL="0" rtl="0" algn="l">
              <a:lnSpc>
                <a:spcPct val="100000"/>
              </a:lnSpc>
              <a:spcBef>
                <a:spcPts val="0"/>
              </a:spcBef>
              <a:spcAft>
                <a:spcPts val="0"/>
              </a:spcAft>
              <a:buSzPts val="1400"/>
              <a:buNone/>
            </a:pPr>
            <a:r>
              <a:rPr b="1" lang="es-419" sz="1000">
                <a:solidFill>
                  <a:schemeClr val="dk1"/>
                </a:solidFill>
              </a:rPr>
              <a:t>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sz="1000"/>
              <a:t>Los comentarios son muy importantes al escribir un programa. Describen lo que sucede dentro de un programa, de modo que una persona que mira el código fuente no tenga dificultades para descifrarlo, Los comentarios son para que los programadores entiendan mejor un programa. </a:t>
            </a:r>
            <a:endParaRPr sz="1000"/>
          </a:p>
          <a:p>
            <a:pPr indent="0" lvl="0" marL="0" rtl="0" algn="l">
              <a:lnSpc>
                <a:spcPct val="100000"/>
              </a:lnSpc>
              <a:spcBef>
                <a:spcPts val="0"/>
              </a:spcBef>
              <a:spcAft>
                <a:spcPts val="0"/>
              </a:spcAft>
              <a:buSzPts val="1400"/>
              <a:buNone/>
            </a:pPr>
            <a:r>
              <a:rPr b="1" lang="es-419" sz="1000"/>
              <a:t>Comentario por línea: </a:t>
            </a:r>
            <a:r>
              <a:rPr lang="es-419" sz="1000"/>
              <a:t> usamos el símbolo hash ( # ) para comenzar a escribir un comentario.</a:t>
            </a:r>
            <a:endParaRPr sz="1000"/>
          </a:p>
          <a:p>
            <a:pPr indent="0" lvl="0" marL="0" rtl="0" algn="l">
              <a:lnSpc>
                <a:spcPct val="100000"/>
              </a:lnSpc>
              <a:spcBef>
                <a:spcPts val="0"/>
              </a:spcBef>
              <a:spcAft>
                <a:spcPts val="0"/>
              </a:spcAft>
              <a:buSzPts val="1400"/>
              <a:buNone/>
            </a:pPr>
            <a:r>
              <a:rPr lang="es-419" sz="1000"/>
              <a:t>Se extiende hasta que haga un salto de línea. </a:t>
            </a:r>
            <a:endParaRPr sz="1000"/>
          </a:p>
          <a:p>
            <a:pPr indent="0" lvl="0" marL="0" rtl="0" algn="l">
              <a:lnSpc>
                <a:spcPct val="100000"/>
              </a:lnSpc>
              <a:spcBef>
                <a:spcPts val="0"/>
              </a:spcBef>
              <a:spcAft>
                <a:spcPts val="0"/>
              </a:spcAft>
              <a:buSzPts val="1400"/>
              <a:buNone/>
            </a:pPr>
            <a:r>
              <a:rPr b="1" lang="es-419" sz="1000"/>
              <a:t>Comentarios de varias líneas</a:t>
            </a:r>
            <a:r>
              <a:rPr lang="es-419" sz="1000"/>
              <a:t>: Podemos tener comentarios que se extiendan hasta varias líneas. Una forma es usar el símbolo hash ( # ) al principio de cada línea.</a:t>
            </a:r>
            <a:endParaRPr sz="1000"/>
          </a:p>
          <a:p>
            <a:pPr indent="0" lvl="0" marL="0" rtl="0" algn="l">
              <a:lnSpc>
                <a:spcPct val="100000"/>
              </a:lnSpc>
              <a:spcBef>
                <a:spcPts val="0"/>
              </a:spcBef>
              <a:spcAft>
                <a:spcPts val="0"/>
              </a:spcAft>
              <a:buSzPts val="1400"/>
              <a:buNone/>
            </a:pPr>
            <a:r>
              <a:rPr b="1" lang="es-419" sz="1000"/>
              <a:t>Comentarios de bloques de líneas:</a:t>
            </a:r>
            <a:r>
              <a:rPr lang="es-419" sz="1000"/>
              <a:t> Se utiliza entre comillas triples simples ''' generalmente se usan para comentar un bloque de varias líneas. </a:t>
            </a:r>
            <a:endParaRPr sz="1000"/>
          </a:p>
          <a:p>
            <a:pPr indent="0" lvl="0" marL="0" rtl="0" algn="l">
              <a:lnSpc>
                <a:spcPct val="100000"/>
              </a:lnSpc>
              <a:spcBef>
                <a:spcPts val="0"/>
              </a:spcBef>
              <a:spcAft>
                <a:spcPts val="0"/>
              </a:spcAft>
              <a:buSzPts val="1400"/>
              <a:buNone/>
            </a:pPr>
            <a:r>
              <a:rPr b="1" lang="es-419" sz="1000"/>
              <a:t>Ignorados: </a:t>
            </a:r>
            <a:r>
              <a:rPr lang="es-419" sz="1000"/>
              <a:t>El intérprete de  Python ignora los comentarios.</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sz="1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s-419" sz="1000"/>
              <a:t>Cadenas de documentación en Python</a:t>
            </a:r>
            <a:endParaRPr sz="1000"/>
          </a:p>
          <a:p>
            <a:pPr indent="0" lvl="0" marL="0" rtl="0" algn="l">
              <a:lnSpc>
                <a:spcPct val="100000"/>
              </a:lnSpc>
              <a:spcBef>
                <a:spcPts val="0"/>
              </a:spcBef>
              <a:spcAft>
                <a:spcPts val="0"/>
              </a:spcAft>
              <a:buSzPts val="1400"/>
              <a:buNone/>
            </a:pPr>
            <a:r>
              <a:rPr lang="es-419" sz="1000"/>
              <a:t>Las cadenas de documentación deben </a:t>
            </a:r>
            <a:r>
              <a:rPr b="1" lang="es-419" sz="1000"/>
              <a:t>situarse </a:t>
            </a:r>
            <a:r>
              <a:rPr lang="es-419" sz="1000"/>
              <a:t>después de la definición de una función, método, clase o módulo.</a:t>
            </a:r>
            <a:endParaRPr sz="1000"/>
          </a:p>
          <a:p>
            <a:pPr indent="0" lvl="0" marL="0" rtl="0" algn="l">
              <a:lnSpc>
                <a:spcPct val="100000"/>
              </a:lnSpc>
              <a:spcBef>
                <a:spcPts val="0"/>
              </a:spcBef>
              <a:spcAft>
                <a:spcPts val="0"/>
              </a:spcAft>
              <a:buSzPts val="1400"/>
              <a:buNone/>
            </a:pPr>
            <a:r>
              <a:rPr lang="es-419" sz="1000"/>
              <a:t>Se utilizan comillas triples dobles </a:t>
            </a:r>
            <a:r>
              <a:rPr lang="es-419">
                <a:solidFill>
                  <a:schemeClr val="dk1"/>
                </a:solidFill>
              </a:rPr>
              <a:t>“““ al principio y al final de la linea “““</a:t>
            </a:r>
            <a:endParaRPr sz="1000"/>
          </a:p>
          <a:p>
            <a:pPr indent="0" lvl="0" marL="0" rtl="0" algn="l">
              <a:lnSpc>
                <a:spcPct val="100000"/>
              </a:lnSpc>
              <a:spcBef>
                <a:spcPts val="0"/>
              </a:spcBef>
              <a:spcAft>
                <a:spcPts val="0"/>
              </a:spcAft>
              <a:buSzPts val="1400"/>
              <a:buNone/>
            </a:pPr>
            <a:r>
              <a:rPr lang="es-419" sz="1000"/>
              <a:t>Para </a:t>
            </a:r>
            <a:r>
              <a:rPr b="1" lang="es-419" sz="1000"/>
              <a:t>acceder </a:t>
            </a:r>
            <a:r>
              <a:rPr lang="es-419" sz="1000"/>
              <a:t>a la cadena de documentación de la función anterior debe ejecutar la siguiente instrucción.</a:t>
            </a:r>
            <a:endParaRPr sz="1000"/>
          </a:p>
          <a:p>
            <a:pPr indent="0" lvl="0" marL="0" rtl="0" algn="l">
              <a:lnSpc>
                <a:spcPct val="100000"/>
              </a:lnSpc>
              <a:spcBef>
                <a:spcPts val="0"/>
              </a:spcBef>
              <a:spcAft>
                <a:spcPts val="0"/>
              </a:spcAft>
              <a:buSzPts val="1400"/>
              <a:buNone/>
            </a:pPr>
            <a:r>
              <a:rPr lang="es-419" sz="1000"/>
              <a:t>Python </a:t>
            </a:r>
            <a:r>
              <a:rPr b="1" lang="es-419" sz="1000"/>
              <a:t>imprimirá </a:t>
            </a:r>
            <a:r>
              <a:rPr lang="es-419" sz="1000"/>
              <a:t>por pantalla  la cadena asociada a la función, método, clase o módulo.</a:t>
            </a:r>
            <a:r>
              <a:rPr lang="es-419"/>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s-419" sz="1000">
                <a:solidFill>
                  <a:srgbClr val="666666"/>
                </a:solidFill>
              </a:rPr>
              <a:t>Es un dispositivo electrónico utilizado para procesar información y obtener resultados. Los datos y la información se pueden introducir en la computadora por la entrada (input) y a continuación se procesan para producir una salida (output, resultados). Los datos de entrada y los datos de salida pueden ser, realmente, cualquier cosa, texto, dibujos o sonido.”</a:t>
            </a:r>
            <a:endParaRPr sz="1000">
              <a:solidFill>
                <a:srgbClr val="666666"/>
              </a:solidFill>
            </a:endParaRPr>
          </a:p>
          <a:p>
            <a:pPr indent="0" lvl="0" marL="0" rtl="0" algn="just">
              <a:lnSpc>
                <a:spcPct val="115000"/>
              </a:lnSpc>
              <a:spcBef>
                <a:spcPts val="0"/>
              </a:spcBef>
              <a:spcAft>
                <a:spcPts val="0"/>
              </a:spcAft>
              <a:buSzPts val="1400"/>
              <a:buNone/>
            </a:pPr>
            <a:r>
              <a:t/>
            </a:r>
            <a:endParaRPr sz="1000">
              <a:solidFill>
                <a:srgbClr val="666666"/>
              </a:solidFill>
            </a:endParaRPr>
          </a:p>
          <a:p>
            <a:pPr indent="0" lvl="0" marL="457200" rtl="0" algn="just">
              <a:lnSpc>
                <a:spcPct val="115000"/>
              </a:lnSpc>
              <a:spcBef>
                <a:spcPts val="0"/>
              </a:spcBef>
              <a:spcAft>
                <a:spcPts val="0"/>
              </a:spcAft>
              <a:buSzPts val="1400"/>
              <a:buNone/>
            </a:pPr>
            <a:r>
              <a:t/>
            </a:r>
            <a:endParaRPr sz="1000">
              <a:solidFill>
                <a:srgbClr val="666666"/>
              </a:solidFill>
            </a:endParaRPr>
          </a:p>
          <a:p>
            <a:pPr indent="0" lvl="0" marL="0" rtl="0" algn="just">
              <a:lnSpc>
                <a:spcPct val="115000"/>
              </a:lnSpc>
              <a:spcBef>
                <a:spcPts val="0"/>
              </a:spcBef>
              <a:spcAft>
                <a:spcPts val="0"/>
              </a:spcAft>
              <a:buSzPts val="1400"/>
              <a:buNone/>
            </a:pPr>
            <a:r>
              <a:t/>
            </a:r>
            <a:endParaRPr b="1" sz="1200">
              <a:solidFill>
                <a:srgbClr val="666666"/>
              </a:solidFill>
            </a:endParaRPr>
          </a:p>
          <a:p>
            <a:pPr indent="0" lvl="0" marL="0" rtl="0" algn="just">
              <a:lnSpc>
                <a:spcPct val="115000"/>
              </a:lnSpc>
              <a:spcBef>
                <a:spcPts val="1200"/>
              </a:spcBef>
              <a:spcAft>
                <a:spcPts val="1200"/>
              </a:spcAft>
              <a:buClr>
                <a:schemeClr val="dk1"/>
              </a:buClr>
              <a:buSzPts val="1100"/>
              <a:buFont typeface="Arial"/>
              <a:buNone/>
            </a:pPr>
            <a:r>
              <a:t/>
            </a:r>
            <a:endParaRPr b="1" sz="1200">
              <a:solidFill>
                <a:srgbClr val="666666"/>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s-419" sz="1000">
                <a:solidFill>
                  <a:srgbClr val="666666"/>
                </a:solidFill>
              </a:rPr>
              <a:t>Es un dispositivo electrónico utilizado para procesar información y obtener resultados. Los datos y la información se pueden introducir en la computadora por la entrada (input) y a continuación se procesan para producir una salida (output, resultados). Los datos de entrada y los datos de salida pueden ser, realmente, cualquier cosa, texto, dibujos o sonido.”</a:t>
            </a:r>
            <a:endParaRPr sz="1000">
              <a:solidFill>
                <a:srgbClr val="666666"/>
              </a:solidFill>
            </a:endParaRPr>
          </a:p>
          <a:p>
            <a:pPr indent="0" lvl="0" marL="0" rtl="0" algn="just">
              <a:lnSpc>
                <a:spcPct val="115000"/>
              </a:lnSpc>
              <a:spcBef>
                <a:spcPts val="0"/>
              </a:spcBef>
              <a:spcAft>
                <a:spcPts val="0"/>
              </a:spcAft>
              <a:buSzPts val="1400"/>
              <a:buNone/>
            </a:pPr>
            <a:r>
              <a:t/>
            </a:r>
            <a:endParaRPr sz="1000">
              <a:solidFill>
                <a:srgbClr val="666666"/>
              </a:solidFill>
            </a:endParaRPr>
          </a:p>
          <a:p>
            <a:pPr indent="0" lvl="0" marL="457200" rtl="0" algn="just">
              <a:lnSpc>
                <a:spcPct val="115000"/>
              </a:lnSpc>
              <a:spcBef>
                <a:spcPts val="0"/>
              </a:spcBef>
              <a:spcAft>
                <a:spcPts val="0"/>
              </a:spcAft>
              <a:buSzPts val="1400"/>
              <a:buNone/>
            </a:pPr>
            <a:r>
              <a:t/>
            </a:r>
            <a:endParaRPr sz="1000">
              <a:solidFill>
                <a:srgbClr val="666666"/>
              </a:solidFill>
            </a:endParaRPr>
          </a:p>
          <a:p>
            <a:pPr indent="0" lvl="0" marL="0" rtl="0" algn="just">
              <a:lnSpc>
                <a:spcPct val="115000"/>
              </a:lnSpc>
              <a:spcBef>
                <a:spcPts val="0"/>
              </a:spcBef>
              <a:spcAft>
                <a:spcPts val="0"/>
              </a:spcAft>
              <a:buSzPts val="1400"/>
              <a:buNone/>
            </a:pPr>
            <a:r>
              <a:t/>
            </a:r>
            <a:endParaRPr b="1" sz="1200">
              <a:solidFill>
                <a:srgbClr val="666666"/>
              </a:solidFill>
            </a:endParaRPr>
          </a:p>
          <a:p>
            <a:pPr indent="0" lvl="0" marL="0" rtl="0" algn="just">
              <a:lnSpc>
                <a:spcPct val="115000"/>
              </a:lnSpc>
              <a:spcBef>
                <a:spcPts val="1200"/>
              </a:spcBef>
              <a:spcAft>
                <a:spcPts val="1200"/>
              </a:spcAft>
              <a:buClr>
                <a:schemeClr val="dk1"/>
              </a:buClr>
              <a:buSzPts val="1100"/>
              <a:buFont typeface="Arial"/>
              <a:buNone/>
            </a:pPr>
            <a:r>
              <a:t/>
            </a:r>
            <a:endParaRPr b="1" sz="1200">
              <a:solidFill>
                <a:srgbClr val="6666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40"/>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40"/>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40"/>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3" name="Shape 53"/>
        <p:cNvGrpSpPr/>
        <p:nvPr/>
      </p:nvGrpSpPr>
      <p:grpSpPr>
        <a:xfrm>
          <a:off x="0" y="0"/>
          <a:ext cx="0" cy="0"/>
          <a:chOff x="0" y="0"/>
          <a:chExt cx="0" cy="0"/>
        </a:xfrm>
      </p:grpSpPr>
      <p:sp>
        <p:nvSpPr>
          <p:cNvPr id="54" name="Google Shape;54;p49"/>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5" name="Google Shape;5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5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9" name="Google Shape;5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 name="Shape 14"/>
        <p:cNvGrpSpPr/>
        <p:nvPr/>
      </p:nvGrpSpPr>
      <p:grpSpPr>
        <a:xfrm>
          <a:off x="0" y="0"/>
          <a:ext cx="0" cy="0"/>
          <a:chOff x="0" y="0"/>
          <a:chExt cx="0" cy="0"/>
        </a:xfrm>
      </p:grpSpPr>
      <p:sp>
        <p:nvSpPr>
          <p:cNvPr id="15" name="Google Shape;15;p41"/>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1"/>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41"/>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18" name="Google Shape;18;p41"/>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9" name="Google Shape;1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2"/>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2"/>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5" name="Google Shape;25;p42"/>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6" name="Google Shape;26;p4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7" name="Google Shape;27;p4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 name="Google Shape;28;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44"/>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4"/>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2" name="Google Shape;32;p44"/>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33" name="Google Shape;3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34" name="Shape 34"/>
        <p:cNvGrpSpPr/>
        <p:nvPr/>
      </p:nvGrpSpPr>
      <p:grpSpPr>
        <a:xfrm>
          <a:off x="0" y="0"/>
          <a:ext cx="0" cy="0"/>
          <a:chOff x="0" y="0"/>
          <a:chExt cx="0" cy="0"/>
        </a:xfrm>
      </p:grpSpPr>
      <p:sp>
        <p:nvSpPr>
          <p:cNvPr id="35" name="Google Shape;35;p45"/>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36" name="Google Shape;36;p45"/>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37" name="Google Shape;3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8" name="Shape 38"/>
        <p:cNvGrpSpPr/>
        <p:nvPr/>
      </p:nvGrpSpPr>
      <p:grpSpPr>
        <a:xfrm>
          <a:off x="0" y="0"/>
          <a:ext cx="0" cy="0"/>
          <a:chOff x="0" y="0"/>
          <a:chExt cx="0" cy="0"/>
        </a:xfrm>
      </p:grpSpPr>
      <p:sp>
        <p:nvSpPr>
          <p:cNvPr id="39" name="Google Shape;39;p46"/>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40" name="Google Shape;40;p46"/>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41" name="Google Shape;41;p46"/>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2" name="Google Shape;4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4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6" name="Google Shape;46;p4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47"/>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8"/>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2" name="Google Shape;5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4.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40.png"/></Relationships>
</file>

<file path=ppt/slides/_rels/slide15.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3.png"/><Relationship Id="rId13" Type="http://schemas.openxmlformats.org/officeDocument/2006/relationships/image" Target="../media/image12.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32.png"/><Relationship Id="rId7" Type="http://schemas.openxmlformats.org/officeDocument/2006/relationships/image" Target="../media/image21.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63.png"/><Relationship Id="rId6" Type="http://schemas.openxmlformats.org/officeDocument/2006/relationships/image" Target="../media/image25.png"/><Relationship Id="rId7" Type="http://schemas.openxmlformats.org/officeDocument/2006/relationships/image" Target="../media/image31.png"/><Relationship Id="rId8"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29.png"/><Relationship Id="rId7" Type="http://schemas.openxmlformats.org/officeDocument/2006/relationships/image" Target="../media/image65.png"/><Relationship Id="rId8"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36.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53.png"/><Relationship Id="rId5"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python.org/" TargetMode="External"/><Relationship Id="rId4" Type="http://schemas.openxmlformats.org/officeDocument/2006/relationships/image" Target="../media/image69.png"/><Relationship Id="rId9" Type="http://schemas.openxmlformats.org/officeDocument/2006/relationships/image" Target="../media/image51.png"/><Relationship Id="rId5" Type="http://schemas.openxmlformats.org/officeDocument/2006/relationships/hyperlink" Target="https://replit.com/" TargetMode="External"/><Relationship Id="rId6" Type="http://schemas.openxmlformats.org/officeDocument/2006/relationships/image" Target="../media/image47.png"/><Relationship Id="rId7" Type="http://schemas.openxmlformats.org/officeDocument/2006/relationships/image" Target="../media/image49.png"/><Relationship Id="rId8"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69.png"/><Relationship Id="rId5"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50.png"/><Relationship Id="rId5"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image" Target="../media/image74.png"/><Relationship Id="rId7"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58.png"/><Relationship Id="rId5" Type="http://schemas.openxmlformats.org/officeDocument/2006/relationships/image" Target="../media/image64.png"/><Relationship Id="rId6"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43590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Introducción a la</a:t>
            </a:r>
            <a:endParaRPr/>
          </a:p>
          <a:p>
            <a:pPr indent="0" lvl="0" marL="0" rtl="0" algn="l">
              <a:lnSpc>
                <a:spcPct val="100000"/>
              </a:lnSpc>
              <a:spcBef>
                <a:spcPts val="0"/>
              </a:spcBef>
              <a:spcAft>
                <a:spcPts val="0"/>
              </a:spcAft>
              <a:buSzPts val="3600"/>
              <a:buNone/>
            </a:pPr>
            <a:r>
              <a:rPr lang="es-419"/>
              <a:t>programación</a:t>
            </a:r>
            <a:endParaRPr/>
          </a:p>
        </p:txBody>
      </p:sp>
      <p:sp>
        <p:nvSpPr>
          <p:cNvPr id="65" name="Google Shape;65;p1"/>
          <p:cNvSpPr txBox="1"/>
          <p:nvPr>
            <p:ph idx="1" type="subTitle"/>
          </p:nvPr>
        </p:nvSpPr>
        <p:spPr>
          <a:xfrm>
            <a:off x="2064975" y="4694350"/>
            <a:ext cx="7059300" cy="39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s-419" sz="1800">
                <a:latin typeface="Arial"/>
                <a:ea typeface="Arial"/>
                <a:cs typeface="Arial"/>
                <a:sym typeface="Arial"/>
              </a:rPr>
              <a:t>Licenciatura en Gestión de Tecnología de la Información</a:t>
            </a:r>
            <a:endParaRPr sz="1800">
              <a:latin typeface="Arial"/>
              <a:ea typeface="Arial"/>
              <a:cs typeface="Arial"/>
              <a:sym typeface="Arial"/>
            </a:endParaRPr>
          </a:p>
        </p:txBody>
      </p:sp>
      <p:pic>
        <p:nvPicPr>
          <p:cNvPr id="66" name="Google Shape;66;p1"/>
          <p:cNvPicPr preferRelativeResize="0"/>
          <p:nvPr/>
        </p:nvPicPr>
        <p:blipFill rotWithShape="1">
          <a:blip r:embed="rId3">
            <a:alphaModFix/>
          </a:blip>
          <a:srcRect b="0" l="0" r="0" t="0"/>
          <a:stretch/>
        </p:blipFill>
        <p:spPr>
          <a:xfrm>
            <a:off x="6264000" y="-12"/>
            <a:ext cx="2880000" cy="950400"/>
          </a:xfrm>
          <a:prstGeom prst="rect">
            <a:avLst/>
          </a:prstGeom>
          <a:noFill/>
          <a:ln>
            <a:noFill/>
          </a:ln>
          <a:effectLst>
            <a:outerShdw blurRad="100013" rotWithShape="0" algn="bl">
              <a:schemeClr val="lt1">
                <a:alpha val="49411"/>
              </a:schemeClr>
            </a:outerShdw>
          </a:effectLst>
        </p:spPr>
      </p:pic>
      <p:sp>
        <p:nvSpPr>
          <p:cNvPr id="67" name="Google Shape;67;p1"/>
          <p:cNvSpPr txBox="1"/>
          <p:nvPr>
            <p:ph idx="1" type="subTitle"/>
          </p:nvPr>
        </p:nvSpPr>
        <p:spPr>
          <a:xfrm>
            <a:off x="311700" y="1822225"/>
            <a:ext cx="3930600" cy="73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s-419" sz="1400">
                <a:latin typeface="Arial"/>
                <a:ea typeface="Arial"/>
                <a:cs typeface="Arial"/>
                <a:sym typeface="Arial"/>
              </a:rPr>
              <a:t>Profesor: Lic. Sergio Eduardo Torres</a:t>
            </a:r>
            <a:endParaRPr sz="14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p:nvPr/>
        </p:nvSpPr>
        <p:spPr>
          <a:xfrm>
            <a:off x="0" y="0"/>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txBox="1"/>
          <p:nvPr>
            <p:ph idx="4294967295" type="title"/>
          </p:nvPr>
        </p:nvSpPr>
        <p:spPr>
          <a:xfrm>
            <a:off x="403425" y="77700"/>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Evolución de las computadoras</a:t>
            </a:r>
            <a:endParaRPr sz="2200">
              <a:solidFill>
                <a:srgbClr val="CCCCCC"/>
              </a:solidFill>
            </a:endParaRPr>
          </a:p>
        </p:txBody>
      </p:sp>
      <p:pic>
        <p:nvPicPr>
          <p:cNvPr id="134" name="Google Shape;134;p5"/>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pic>
        <p:nvPicPr>
          <p:cNvPr descr="Evolucion Del Computador PDF | PDF | Equipo | Enseñanza de matemática" id="135" name="Google Shape;135;p5"/>
          <p:cNvPicPr preferRelativeResize="0"/>
          <p:nvPr/>
        </p:nvPicPr>
        <p:blipFill rotWithShape="1">
          <a:blip r:embed="rId4">
            <a:alphaModFix/>
          </a:blip>
          <a:srcRect b="0" l="0" r="0" t="0"/>
          <a:stretch/>
        </p:blipFill>
        <p:spPr>
          <a:xfrm>
            <a:off x="132600" y="749548"/>
            <a:ext cx="9011400" cy="44289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0" y="0"/>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6"/>
          <p:cNvPicPr preferRelativeResize="0"/>
          <p:nvPr/>
        </p:nvPicPr>
        <p:blipFill rotWithShape="1">
          <a:blip r:embed="rId3">
            <a:alphaModFix/>
          </a:blip>
          <a:srcRect b="0" l="0" r="0" t="0"/>
          <a:stretch/>
        </p:blipFill>
        <p:spPr>
          <a:xfrm>
            <a:off x="6352257" y="2643923"/>
            <a:ext cx="2403843" cy="1654499"/>
          </a:xfrm>
          <a:prstGeom prst="rect">
            <a:avLst/>
          </a:prstGeom>
          <a:noFill/>
          <a:ln>
            <a:noFill/>
          </a:ln>
        </p:spPr>
      </p:pic>
      <p:pic>
        <p:nvPicPr>
          <p:cNvPr id="142" name="Google Shape;142;p6"/>
          <p:cNvPicPr preferRelativeResize="0"/>
          <p:nvPr/>
        </p:nvPicPr>
        <p:blipFill rotWithShape="1">
          <a:blip r:embed="rId4">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143" name="Google Shape;143;p6"/>
          <p:cNvSpPr txBox="1"/>
          <p:nvPr>
            <p:ph idx="4294967295" type="body"/>
          </p:nvPr>
        </p:nvSpPr>
        <p:spPr>
          <a:xfrm>
            <a:off x="140550" y="1185325"/>
            <a:ext cx="2844300" cy="125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Computadora</a:t>
            </a:r>
            <a:endParaRPr b="1" sz="1400">
              <a:latin typeface="Arial"/>
              <a:ea typeface="Arial"/>
              <a:cs typeface="Arial"/>
              <a:sym typeface="Arial"/>
            </a:endParaRPr>
          </a:p>
          <a:p>
            <a:pPr indent="-304800" lvl="0" marL="457200" rtl="0" algn="just">
              <a:lnSpc>
                <a:spcPct val="115000"/>
              </a:lnSpc>
              <a:spcBef>
                <a:spcPts val="1200"/>
              </a:spcBef>
              <a:spcAft>
                <a:spcPts val="0"/>
              </a:spcAft>
              <a:buSzPts val="1200"/>
              <a:buFont typeface="Arial"/>
              <a:buChar char="●"/>
            </a:pPr>
            <a:r>
              <a:rPr lang="es-419" sz="1200">
                <a:latin typeface="Arial"/>
                <a:ea typeface="Arial"/>
                <a:cs typeface="Arial"/>
                <a:sym typeface="Arial"/>
              </a:rPr>
              <a:t>Dispositivo electrónico.</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Procesar información.</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Obtener resultados.</a:t>
            </a:r>
            <a:endParaRPr sz="1200">
              <a:latin typeface="Arial"/>
              <a:ea typeface="Arial"/>
              <a:cs typeface="Arial"/>
              <a:sym typeface="Arial"/>
            </a:endParaRPr>
          </a:p>
          <a:p>
            <a:pPr indent="0" lvl="0" marL="457200" rtl="0" algn="just">
              <a:lnSpc>
                <a:spcPct val="115000"/>
              </a:lnSpc>
              <a:spcBef>
                <a:spcPts val="1200"/>
              </a:spcBef>
              <a:spcAft>
                <a:spcPts val="1200"/>
              </a:spcAft>
              <a:buSzPts val="1300"/>
              <a:buNone/>
            </a:pPr>
            <a:r>
              <a:t/>
            </a:r>
            <a:endParaRPr sz="1000">
              <a:latin typeface="Arial"/>
              <a:ea typeface="Arial"/>
              <a:cs typeface="Arial"/>
              <a:sym typeface="Arial"/>
            </a:endParaRPr>
          </a:p>
        </p:txBody>
      </p:sp>
      <p:pic>
        <p:nvPicPr>
          <p:cNvPr id="144" name="Google Shape;144;p6"/>
          <p:cNvPicPr preferRelativeResize="0"/>
          <p:nvPr/>
        </p:nvPicPr>
        <p:blipFill rotWithShape="1">
          <a:blip r:embed="rId5">
            <a:alphaModFix/>
          </a:blip>
          <a:srcRect b="32414" l="0" r="0" t="0"/>
          <a:stretch/>
        </p:blipFill>
        <p:spPr>
          <a:xfrm>
            <a:off x="7545400" y="3627324"/>
            <a:ext cx="1190199" cy="755499"/>
          </a:xfrm>
          <a:prstGeom prst="rect">
            <a:avLst/>
          </a:prstGeom>
          <a:noFill/>
          <a:ln>
            <a:noFill/>
          </a:ln>
        </p:spPr>
      </p:pic>
      <p:pic>
        <p:nvPicPr>
          <p:cNvPr id="145" name="Google Shape;145;p6"/>
          <p:cNvPicPr preferRelativeResize="0"/>
          <p:nvPr/>
        </p:nvPicPr>
        <p:blipFill rotWithShape="1">
          <a:blip r:embed="rId6">
            <a:alphaModFix/>
          </a:blip>
          <a:srcRect b="0" l="0" r="0" t="0"/>
          <a:stretch/>
        </p:blipFill>
        <p:spPr>
          <a:xfrm>
            <a:off x="6206223" y="3376163"/>
            <a:ext cx="1339182" cy="1257780"/>
          </a:xfrm>
          <a:prstGeom prst="rect">
            <a:avLst/>
          </a:prstGeom>
          <a:noFill/>
          <a:ln>
            <a:noFill/>
          </a:ln>
        </p:spPr>
      </p:pic>
      <p:pic>
        <p:nvPicPr>
          <p:cNvPr id="146" name="Google Shape;146;p6"/>
          <p:cNvPicPr preferRelativeResize="0"/>
          <p:nvPr/>
        </p:nvPicPr>
        <p:blipFill rotWithShape="1">
          <a:blip r:embed="rId7">
            <a:alphaModFix/>
          </a:blip>
          <a:srcRect b="0" l="0" r="0" t="0"/>
          <a:stretch/>
        </p:blipFill>
        <p:spPr>
          <a:xfrm>
            <a:off x="580475" y="2922950"/>
            <a:ext cx="1584275" cy="1584275"/>
          </a:xfrm>
          <a:prstGeom prst="rect">
            <a:avLst/>
          </a:prstGeom>
          <a:noFill/>
          <a:ln>
            <a:noFill/>
          </a:ln>
        </p:spPr>
      </p:pic>
      <p:pic>
        <p:nvPicPr>
          <p:cNvPr id="147" name="Google Shape;147;p6"/>
          <p:cNvPicPr preferRelativeResize="0"/>
          <p:nvPr/>
        </p:nvPicPr>
        <p:blipFill rotWithShape="1">
          <a:blip r:embed="rId8">
            <a:alphaModFix/>
          </a:blip>
          <a:srcRect b="0" l="0" r="0" t="0"/>
          <a:stretch/>
        </p:blipFill>
        <p:spPr>
          <a:xfrm>
            <a:off x="2925763" y="2922950"/>
            <a:ext cx="3017664" cy="1584275"/>
          </a:xfrm>
          <a:prstGeom prst="rect">
            <a:avLst/>
          </a:prstGeom>
          <a:noFill/>
          <a:ln>
            <a:noFill/>
          </a:ln>
        </p:spPr>
      </p:pic>
      <p:sp>
        <p:nvSpPr>
          <p:cNvPr id="148" name="Google Shape;148;p6"/>
          <p:cNvSpPr txBox="1"/>
          <p:nvPr>
            <p:ph idx="4294967295" type="title"/>
          </p:nvPr>
        </p:nvSpPr>
        <p:spPr>
          <a:xfrm>
            <a:off x="403425" y="77700"/>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Componentes de la Computadora </a:t>
            </a:r>
            <a:endParaRPr sz="2200">
              <a:solidFill>
                <a:schemeClr val="lt1"/>
              </a:solidFill>
            </a:endParaRPr>
          </a:p>
          <a:p>
            <a:pPr indent="0" lvl="0" marL="0" rtl="0" algn="ctr">
              <a:lnSpc>
                <a:spcPct val="100000"/>
              </a:lnSpc>
              <a:spcBef>
                <a:spcPts val="0"/>
              </a:spcBef>
              <a:spcAft>
                <a:spcPts val="0"/>
              </a:spcAft>
              <a:buSzPts val="2800"/>
              <a:buNone/>
            </a:pPr>
            <a:r>
              <a:t/>
            </a:r>
            <a:endParaRPr sz="2500">
              <a:solidFill>
                <a:schemeClr val="lt1"/>
              </a:solidFill>
            </a:endParaRPr>
          </a:p>
        </p:txBody>
      </p:sp>
      <p:sp>
        <p:nvSpPr>
          <p:cNvPr id="149" name="Google Shape;149;p6"/>
          <p:cNvSpPr txBox="1"/>
          <p:nvPr>
            <p:ph idx="4294967295" type="body"/>
          </p:nvPr>
        </p:nvSpPr>
        <p:spPr>
          <a:xfrm>
            <a:off x="3136290" y="1185325"/>
            <a:ext cx="2844300" cy="115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Hardware</a:t>
            </a:r>
            <a:endParaRPr sz="1400">
              <a:latin typeface="Arial"/>
              <a:ea typeface="Arial"/>
              <a:cs typeface="Arial"/>
              <a:sym typeface="Arial"/>
            </a:endParaRPr>
          </a:p>
          <a:p>
            <a:pPr indent="-304800" lvl="0" marL="457200" marR="0" rtl="0" algn="just">
              <a:lnSpc>
                <a:spcPct val="115000"/>
              </a:lnSpc>
              <a:spcBef>
                <a:spcPts val="1200"/>
              </a:spcBef>
              <a:spcAft>
                <a:spcPts val="0"/>
              </a:spcAft>
              <a:buSzPts val="1200"/>
              <a:buFont typeface="Arial"/>
              <a:buChar char="●"/>
            </a:pPr>
            <a:r>
              <a:rPr lang="es-419" sz="1200">
                <a:latin typeface="Arial"/>
                <a:ea typeface="Arial"/>
                <a:cs typeface="Arial"/>
                <a:sym typeface="Arial"/>
              </a:rPr>
              <a:t>Componentes físicos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Dispositivos de Entrada</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Dispositivos de Salida </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150" name="Google Shape;150;p6"/>
          <p:cNvSpPr txBox="1"/>
          <p:nvPr>
            <p:ph idx="4294967295" type="body"/>
          </p:nvPr>
        </p:nvSpPr>
        <p:spPr>
          <a:xfrm>
            <a:off x="6132030" y="1185325"/>
            <a:ext cx="2844300" cy="115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Software</a:t>
            </a:r>
            <a:endParaRPr sz="1400">
              <a:latin typeface="Arial"/>
              <a:ea typeface="Arial"/>
              <a:cs typeface="Arial"/>
              <a:sym typeface="Arial"/>
            </a:endParaRPr>
          </a:p>
          <a:p>
            <a:pPr indent="-304800" lvl="0" marL="457200" marR="0" rtl="0" algn="just">
              <a:lnSpc>
                <a:spcPct val="115000"/>
              </a:lnSpc>
              <a:spcBef>
                <a:spcPts val="1200"/>
              </a:spcBef>
              <a:spcAft>
                <a:spcPts val="0"/>
              </a:spcAft>
              <a:buSzPts val="1200"/>
              <a:buFont typeface="Arial"/>
              <a:buChar char="●"/>
            </a:pPr>
            <a:r>
              <a:rPr lang="es-419" sz="1200">
                <a:latin typeface="Arial"/>
                <a:ea typeface="Arial"/>
                <a:cs typeface="Arial"/>
                <a:sym typeface="Arial"/>
              </a:rPr>
              <a:t>Conjunto de instrucciones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Programas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Programadores</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7"/>
          <p:cNvSpPr txBox="1"/>
          <p:nvPr>
            <p:ph idx="4294967295" type="body"/>
          </p:nvPr>
        </p:nvSpPr>
        <p:spPr>
          <a:xfrm>
            <a:off x="1013025" y="1382550"/>
            <a:ext cx="3088500" cy="123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Dispositivos de entrada</a:t>
            </a:r>
            <a:endParaRPr b="1" sz="1400">
              <a:latin typeface="Arial"/>
              <a:ea typeface="Arial"/>
              <a:cs typeface="Arial"/>
              <a:sym typeface="Arial"/>
            </a:endParaRPr>
          </a:p>
          <a:p>
            <a:pPr indent="-304800" lvl="0" marL="457200" rtl="0" algn="l">
              <a:lnSpc>
                <a:spcPct val="115000"/>
              </a:lnSpc>
              <a:spcBef>
                <a:spcPts val="1200"/>
              </a:spcBef>
              <a:spcAft>
                <a:spcPts val="0"/>
              </a:spcAft>
              <a:buSzPts val="1200"/>
              <a:buFont typeface="Arial"/>
              <a:buChar char="●"/>
            </a:pPr>
            <a:r>
              <a:rPr lang="es-419" sz="1200">
                <a:latin typeface="Arial"/>
                <a:ea typeface="Arial"/>
                <a:cs typeface="Arial"/>
                <a:sym typeface="Arial"/>
              </a:rPr>
              <a:t>Dispositivos de entrada manual</a:t>
            </a:r>
            <a:endParaRPr sz="12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419" sz="1200">
                <a:latin typeface="Arial"/>
                <a:ea typeface="Arial"/>
                <a:cs typeface="Arial"/>
                <a:sym typeface="Arial"/>
              </a:rPr>
              <a:t>Dispositivos de entrada automática</a:t>
            </a:r>
            <a:endParaRPr sz="1100">
              <a:latin typeface="Arial"/>
              <a:ea typeface="Arial"/>
              <a:cs typeface="Arial"/>
              <a:sym typeface="Arial"/>
            </a:endParaRPr>
          </a:p>
        </p:txBody>
      </p:sp>
      <p:sp>
        <p:nvSpPr>
          <p:cNvPr id="156" name="Google Shape;156;p7"/>
          <p:cNvSpPr txBox="1"/>
          <p:nvPr>
            <p:ph idx="4294967295" type="body"/>
          </p:nvPr>
        </p:nvSpPr>
        <p:spPr>
          <a:xfrm>
            <a:off x="5124725" y="1382550"/>
            <a:ext cx="3088500" cy="114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Dispositivos de salida</a:t>
            </a:r>
            <a:endParaRPr b="1" sz="1400">
              <a:latin typeface="Arial"/>
              <a:ea typeface="Arial"/>
              <a:cs typeface="Arial"/>
              <a:sym typeface="Arial"/>
            </a:endParaRPr>
          </a:p>
          <a:p>
            <a:pPr indent="-304800" lvl="0" marL="457200" rtl="0" algn="just">
              <a:lnSpc>
                <a:spcPct val="115000"/>
              </a:lnSpc>
              <a:spcBef>
                <a:spcPts val="1200"/>
              </a:spcBef>
              <a:spcAft>
                <a:spcPts val="0"/>
              </a:spcAft>
              <a:buSzPts val="1200"/>
              <a:buFont typeface="Arial"/>
              <a:buChar char="●"/>
            </a:pPr>
            <a:r>
              <a:rPr lang="es-419" sz="1200">
                <a:latin typeface="Arial"/>
                <a:ea typeface="Arial"/>
                <a:cs typeface="Arial"/>
                <a:sym typeface="Arial"/>
              </a:rPr>
              <a:t>Salida temporal </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Salida permanente</a:t>
            </a:r>
            <a:endParaRPr sz="1200">
              <a:latin typeface="Arial"/>
              <a:ea typeface="Arial"/>
              <a:cs typeface="Arial"/>
              <a:sym typeface="Arial"/>
            </a:endParaRPr>
          </a:p>
        </p:txBody>
      </p:sp>
      <p:pic>
        <p:nvPicPr>
          <p:cNvPr id="157" name="Google Shape;157;p7"/>
          <p:cNvPicPr preferRelativeResize="0"/>
          <p:nvPr/>
        </p:nvPicPr>
        <p:blipFill rotWithShape="1">
          <a:blip r:embed="rId3">
            <a:alphaModFix/>
          </a:blip>
          <a:srcRect b="0" l="0" r="0" t="0"/>
          <a:stretch/>
        </p:blipFill>
        <p:spPr>
          <a:xfrm>
            <a:off x="1386743" y="3019875"/>
            <a:ext cx="2341063" cy="1629000"/>
          </a:xfrm>
          <a:prstGeom prst="rect">
            <a:avLst/>
          </a:prstGeom>
          <a:noFill/>
          <a:ln>
            <a:noFill/>
          </a:ln>
        </p:spPr>
      </p:pic>
      <p:pic>
        <p:nvPicPr>
          <p:cNvPr id="158" name="Google Shape;158;p7"/>
          <p:cNvPicPr preferRelativeResize="0"/>
          <p:nvPr/>
        </p:nvPicPr>
        <p:blipFill rotWithShape="1">
          <a:blip r:embed="rId4">
            <a:alphaModFix/>
          </a:blip>
          <a:srcRect b="0" l="0" r="0" t="0"/>
          <a:stretch/>
        </p:blipFill>
        <p:spPr>
          <a:xfrm>
            <a:off x="5453588" y="3111764"/>
            <a:ext cx="2430774" cy="1445222"/>
          </a:xfrm>
          <a:prstGeom prst="rect">
            <a:avLst/>
          </a:prstGeom>
          <a:noFill/>
          <a:ln>
            <a:noFill/>
          </a:ln>
        </p:spPr>
      </p:pic>
      <p:sp>
        <p:nvSpPr>
          <p:cNvPr id="159" name="Google Shape;159;p7"/>
          <p:cNvSpPr/>
          <p:nvPr/>
        </p:nvSpPr>
        <p:spPr>
          <a:xfrm>
            <a:off x="0" y="0"/>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7"/>
          <p:cNvPicPr preferRelativeResize="0"/>
          <p:nvPr/>
        </p:nvPicPr>
        <p:blipFill rotWithShape="1">
          <a:blip r:embed="rId5">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161" name="Google Shape;161;p7"/>
          <p:cNvSpPr txBox="1"/>
          <p:nvPr>
            <p:ph idx="4294967295" type="title"/>
          </p:nvPr>
        </p:nvSpPr>
        <p:spPr>
          <a:xfrm>
            <a:off x="403425" y="77700"/>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Entradas / Salidas</a:t>
            </a:r>
            <a:endParaRPr sz="2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8"/>
          <p:cNvPicPr preferRelativeResize="0"/>
          <p:nvPr/>
        </p:nvPicPr>
        <p:blipFill rotWithShape="1">
          <a:blip r:embed="rId3">
            <a:alphaModFix/>
          </a:blip>
          <a:srcRect b="0" l="0" r="0" t="0"/>
          <a:stretch/>
        </p:blipFill>
        <p:spPr>
          <a:xfrm>
            <a:off x="4764601" y="2680925"/>
            <a:ext cx="3911399" cy="2221041"/>
          </a:xfrm>
          <a:prstGeom prst="rect">
            <a:avLst/>
          </a:prstGeom>
          <a:noFill/>
          <a:ln>
            <a:noFill/>
          </a:ln>
        </p:spPr>
      </p:pic>
      <p:sp>
        <p:nvSpPr>
          <p:cNvPr id="167" name="Google Shape;167;p8"/>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8"/>
          <p:cNvPicPr preferRelativeResize="0"/>
          <p:nvPr/>
        </p:nvPicPr>
        <p:blipFill rotWithShape="1">
          <a:blip r:embed="rId4">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169" name="Google Shape;169;p8"/>
          <p:cNvSpPr txBox="1"/>
          <p:nvPr>
            <p:ph idx="4294967295" type="title"/>
          </p:nvPr>
        </p:nvSpPr>
        <p:spPr>
          <a:xfrm>
            <a:off x="403425" y="77694"/>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Hardware</a:t>
            </a:r>
            <a:r>
              <a:rPr lang="es-419" sz="2500">
                <a:solidFill>
                  <a:schemeClr val="lt1"/>
                </a:solidFill>
              </a:rPr>
              <a:t>. </a:t>
            </a:r>
            <a:r>
              <a:rPr lang="es-419" sz="1800">
                <a:solidFill>
                  <a:srgbClr val="CCCCCC"/>
                </a:solidFill>
              </a:rPr>
              <a:t>Organización Física del Computador</a:t>
            </a:r>
            <a:endParaRPr>
              <a:solidFill>
                <a:schemeClr val="lt1"/>
              </a:solidFill>
            </a:endParaRPr>
          </a:p>
        </p:txBody>
      </p:sp>
      <p:sp>
        <p:nvSpPr>
          <p:cNvPr id="170" name="Google Shape;170;p8"/>
          <p:cNvSpPr txBox="1"/>
          <p:nvPr>
            <p:ph idx="4294967295" type="body"/>
          </p:nvPr>
        </p:nvSpPr>
        <p:spPr>
          <a:xfrm>
            <a:off x="641175" y="1258400"/>
            <a:ext cx="3911400" cy="164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Computador</a:t>
            </a:r>
            <a:endParaRPr b="1" sz="14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lang="es-419" sz="1200">
                <a:latin typeface="Arial"/>
                <a:ea typeface="Arial"/>
                <a:cs typeface="Arial"/>
                <a:sym typeface="Arial"/>
              </a:rPr>
              <a:t>UPC (Unidad central de proceso o Procesador)</a:t>
            </a:r>
            <a:endParaRPr sz="12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s-419" sz="1200">
                <a:latin typeface="Arial"/>
                <a:ea typeface="Arial"/>
                <a:cs typeface="Arial"/>
                <a:sym typeface="Arial"/>
              </a:rPr>
              <a:t>UAL(Unidad Aritmética y Lógica)</a:t>
            </a:r>
            <a:endParaRPr sz="1200">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rPr lang="es-419" sz="1200">
                <a:latin typeface="Arial"/>
                <a:ea typeface="Arial"/>
                <a:cs typeface="Arial"/>
                <a:sym typeface="Arial"/>
              </a:rPr>
              <a:t>UC ( Unidad de Control)</a:t>
            </a:r>
            <a:endParaRPr sz="12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419" sz="1200">
                <a:latin typeface="Arial"/>
                <a:ea typeface="Arial"/>
                <a:cs typeface="Arial"/>
                <a:sym typeface="Arial"/>
              </a:rPr>
              <a:t>La memoria principal o central </a:t>
            </a:r>
            <a:endParaRPr sz="12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s-419" sz="1200">
                <a:latin typeface="Arial"/>
                <a:ea typeface="Arial"/>
                <a:cs typeface="Arial"/>
                <a:sym typeface="Arial"/>
              </a:rPr>
              <a:t>El  programa.</a:t>
            </a:r>
            <a:endParaRPr sz="1100">
              <a:latin typeface="Arial"/>
              <a:ea typeface="Arial"/>
              <a:cs typeface="Arial"/>
              <a:sym typeface="Arial"/>
            </a:endParaRPr>
          </a:p>
        </p:txBody>
      </p:sp>
      <p:pic>
        <p:nvPicPr>
          <p:cNvPr id="171" name="Google Shape;171;p8"/>
          <p:cNvPicPr preferRelativeResize="0"/>
          <p:nvPr/>
        </p:nvPicPr>
        <p:blipFill rotWithShape="1">
          <a:blip r:embed="rId5">
            <a:alphaModFix/>
          </a:blip>
          <a:srcRect b="0" l="0" r="0" t="0"/>
          <a:stretch/>
        </p:blipFill>
        <p:spPr>
          <a:xfrm>
            <a:off x="5832150" y="1049773"/>
            <a:ext cx="1776300" cy="1515900"/>
          </a:xfrm>
          <a:prstGeom prst="rect">
            <a:avLst/>
          </a:prstGeom>
          <a:noFill/>
          <a:ln>
            <a:noFill/>
          </a:ln>
        </p:spPr>
      </p:pic>
      <p:pic>
        <p:nvPicPr>
          <p:cNvPr id="172" name="Google Shape;172;p8"/>
          <p:cNvPicPr preferRelativeResize="0"/>
          <p:nvPr/>
        </p:nvPicPr>
        <p:blipFill rotWithShape="1">
          <a:blip r:embed="rId6">
            <a:alphaModFix/>
          </a:blip>
          <a:srcRect b="0" l="0" r="0" t="0"/>
          <a:stretch/>
        </p:blipFill>
        <p:spPr>
          <a:xfrm>
            <a:off x="1310604" y="3173026"/>
            <a:ext cx="2572549" cy="123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9"/>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9"/>
          <p:cNvPicPr preferRelativeResize="0"/>
          <p:nvPr/>
        </p:nvPicPr>
        <p:blipFill rotWithShape="1">
          <a:blip r:embed="rId3">
            <a:alphaModFix/>
          </a:blip>
          <a:srcRect b="0" l="0" r="0" t="0"/>
          <a:stretch/>
        </p:blipFill>
        <p:spPr>
          <a:xfrm>
            <a:off x="6614019" y="3408750"/>
            <a:ext cx="2433930" cy="1391775"/>
          </a:xfrm>
          <a:prstGeom prst="rect">
            <a:avLst/>
          </a:prstGeom>
          <a:noFill/>
          <a:ln>
            <a:noFill/>
          </a:ln>
        </p:spPr>
      </p:pic>
      <p:pic>
        <p:nvPicPr>
          <p:cNvPr id="179" name="Google Shape;179;p9"/>
          <p:cNvPicPr preferRelativeResize="0"/>
          <p:nvPr/>
        </p:nvPicPr>
        <p:blipFill rotWithShape="1">
          <a:blip r:embed="rId4">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180" name="Google Shape;180;p9"/>
          <p:cNvSpPr txBox="1"/>
          <p:nvPr>
            <p:ph idx="4294967295" type="body"/>
          </p:nvPr>
        </p:nvSpPr>
        <p:spPr>
          <a:xfrm>
            <a:off x="83100" y="1397250"/>
            <a:ext cx="2910000" cy="176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b="1" lang="es-419" sz="1400">
                <a:latin typeface="Arial"/>
                <a:ea typeface="Arial"/>
                <a:cs typeface="Arial"/>
                <a:sym typeface="Arial"/>
              </a:rPr>
              <a:t>Memoria RAM </a:t>
            </a:r>
            <a:endParaRPr b="1" sz="1400">
              <a:latin typeface="Arial"/>
              <a:ea typeface="Arial"/>
              <a:cs typeface="Arial"/>
              <a:sym typeface="Arial"/>
            </a:endParaRPr>
          </a:p>
          <a:p>
            <a:pPr indent="-304800" lvl="0" marL="457200" rtl="0" algn="just">
              <a:lnSpc>
                <a:spcPct val="115000"/>
              </a:lnSpc>
              <a:spcBef>
                <a:spcPts val="1200"/>
              </a:spcBef>
              <a:spcAft>
                <a:spcPts val="0"/>
              </a:spcAft>
              <a:buSzPts val="1200"/>
              <a:buFont typeface="Arial"/>
              <a:buChar char="●"/>
            </a:pPr>
            <a:r>
              <a:rPr lang="es-419" sz="1200">
                <a:latin typeface="Arial"/>
                <a:ea typeface="Arial"/>
                <a:cs typeface="Arial"/>
                <a:sym typeface="Arial"/>
              </a:rPr>
              <a:t>Random Access Memory, Memoria de acceso aleatorio </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Almacena datos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Lecto-Escritura</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Volátil </a:t>
            </a:r>
            <a:endParaRPr sz="1200">
              <a:latin typeface="Arial"/>
              <a:ea typeface="Arial"/>
              <a:cs typeface="Arial"/>
              <a:sym typeface="Arial"/>
            </a:endParaRPr>
          </a:p>
          <a:p>
            <a:pPr indent="0" lvl="0" marL="457200" rtl="0" algn="just">
              <a:lnSpc>
                <a:spcPct val="115000"/>
              </a:lnSpc>
              <a:spcBef>
                <a:spcPts val="1200"/>
              </a:spcBef>
              <a:spcAft>
                <a:spcPts val="0"/>
              </a:spcAft>
              <a:buSzPts val="1300"/>
              <a:buNone/>
            </a:pPr>
            <a:r>
              <a:t/>
            </a:r>
            <a:endParaRPr sz="1200">
              <a:latin typeface="Arial"/>
              <a:ea typeface="Arial"/>
              <a:cs typeface="Arial"/>
              <a:sym typeface="Arial"/>
            </a:endParaRPr>
          </a:p>
          <a:p>
            <a:pPr indent="0" lvl="0" marL="0" rtl="0" algn="just">
              <a:lnSpc>
                <a:spcPct val="115000"/>
              </a:lnSpc>
              <a:spcBef>
                <a:spcPts val="1200"/>
              </a:spcBef>
              <a:spcAft>
                <a:spcPts val="0"/>
              </a:spcAft>
              <a:buSzPts val="1300"/>
              <a:buNone/>
            </a:pPr>
            <a:r>
              <a:rPr lang="es-419" sz="1200">
                <a:latin typeface="Arial"/>
                <a:ea typeface="Arial"/>
                <a:cs typeface="Arial"/>
                <a:sym typeface="Arial"/>
              </a:rPr>
              <a:t>.</a:t>
            </a:r>
            <a:endParaRPr sz="12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200">
              <a:latin typeface="Arial"/>
              <a:ea typeface="Arial"/>
              <a:cs typeface="Arial"/>
              <a:sym typeface="Arial"/>
            </a:endParaRPr>
          </a:p>
        </p:txBody>
      </p:sp>
      <p:pic>
        <p:nvPicPr>
          <p:cNvPr id="181" name="Google Shape;181;p9"/>
          <p:cNvPicPr preferRelativeResize="0"/>
          <p:nvPr/>
        </p:nvPicPr>
        <p:blipFill rotWithShape="1">
          <a:blip r:embed="rId5">
            <a:alphaModFix/>
          </a:blip>
          <a:srcRect b="0" l="0" r="0" t="0"/>
          <a:stretch/>
        </p:blipFill>
        <p:spPr>
          <a:xfrm>
            <a:off x="190629" y="3134371"/>
            <a:ext cx="2694933" cy="1515900"/>
          </a:xfrm>
          <a:prstGeom prst="rect">
            <a:avLst/>
          </a:prstGeom>
          <a:noFill/>
          <a:ln>
            <a:noFill/>
          </a:ln>
        </p:spPr>
      </p:pic>
      <p:pic>
        <p:nvPicPr>
          <p:cNvPr id="182" name="Google Shape;182;p9"/>
          <p:cNvPicPr preferRelativeResize="0"/>
          <p:nvPr/>
        </p:nvPicPr>
        <p:blipFill rotWithShape="1">
          <a:blip r:embed="rId6">
            <a:alphaModFix/>
          </a:blip>
          <a:srcRect b="0" l="0" r="0" t="0"/>
          <a:stretch/>
        </p:blipFill>
        <p:spPr>
          <a:xfrm>
            <a:off x="3321000" y="3464771"/>
            <a:ext cx="2519100" cy="1259550"/>
          </a:xfrm>
          <a:prstGeom prst="rect">
            <a:avLst/>
          </a:prstGeom>
          <a:noFill/>
          <a:ln>
            <a:noFill/>
          </a:ln>
        </p:spPr>
      </p:pic>
      <p:sp>
        <p:nvSpPr>
          <p:cNvPr id="183" name="Google Shape;183;p9"/>
          <p:cNvSpPr txBox="1"/>
          <p:nvPr>
            <p:ph idx="4294967295" type="body"/>
          </p:nvPr>
        </p:nvSpPr>
        <p:spPr>
          <a:xfrm>
            <a:off x="3148625" y="1397250"/>
            <a:ext cx="2910000" cy="201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lang="es-419" sz="1400">
                <a:latin typeface="Arial"/>
                <a:ea typeface="Arial"/>
                <a:cs typeface="Arial"/>
                <a:sym typeface="Arial"/>
              </a:rPr>
              <a:t>M</a:t>
            </a:r>
            <a:r>
              <a:rPr b="1" lang="es-419" sz="1400">
                <a:latin typeface="Arial"/>
                <a:ea typeface="Arial"/>
                <a:cs typeface="Arial"/>
                <a:sym typeface="Arial"/>
              </a:rPr>
              <a:t>emoria ROM</a:t>
            </a:r>
            <a:endParaRPr b="1" sz="1400">
              <a:latin typeface="Arial"/>
              <a:ea typeface="Arial"/>
              <a:cs typeface="Arial"/>
              <a:sym typeface="Arial"/>
            </a:endParaRPr>
          </a:p>
          <a:p>
            <a:pPr indent="-304800" lvl="0" marL="457200" rtl="0" algn="just">
              <a:lnSpc>
                <a:spcPct val="115000"/>
              </a:lnSpc>
              <a:spcBef>
                <a:spcPts val="1200"/>
              </a:spcBef>
              <a:spcAft>
                <a:spcPts val="0"/>
              </a:spcAft>
              <a:buSzPts val="1200"/>
              <a:buFont typeface="Arial"/>
              <a:buChar char="●"/>
            </a:pPr>
            <a:r>
              <a:rPr lang="es-419" sz="1200">
                <a:latin typeface="Arial"/>
                <a:ea typeface="Arial"/>
                <a:cs typeface="Arial"/>
                <a:sym typeface="Arial"/>
              </a:rPr>
              <a:t>Read Only Memory, Memoria de solo lectura</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Permanente</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Bios</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200">
              <a:latin typeface="Arial"/>
              <a:ea typeface="Arial"/>
              <a:cs typeface="Arial"/>
              <a:sym typeface="Arial"/>
            </a:endParaRPr>
          </a:p>
        </p:txBody>
      </p:sp>
      <p:sp>
        <p:nvSpPr>
          <p:cNvPr id="184" name="Google Shape;184;p9"/>
          <p:cNvSpPr txBox="1"/>
          <p:nvPr>
            <p:ph idx="4294967295" type="body"/>
          </p:nvPr>
        </p:nvSpPr>
        <p:spPr>
          <a:xfrm>
            <a:off x="6214150" y="1397250"/>
            <a:ext cx="2910000" cy="201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300"/>
              <a:buNone/>
            </a:pPr>
            <a:r>
              <a:rPr lang="es-419" sz="1400">
                <a:latin typeface="Arial"/>
                <a:ea typeface="Arial"/>
                <a:cs typeface="Arial"/>
                <a:sym typeface="Arial"/>
              </a:rPr>
              <a:t>M</a:t>
            </a:r>
            <a:r>
              <a:rPr b="1" lang="es-419" sz="1400">
                <a:latin typeface="Arial"/>
                <a:ea typeface="Arial"/>
                <a:cs typeface="Arial"/>
                <a:sym typeface="Arial"/>
              </a:rPr>
              <a:t>emoria Auxiliar</a:t>
            </a:r>
            <a:endParaRPr b="1" sz="1400">
              <a:latin typeface="Arial"/>
              <a:ea typeface="Arial"/>
              <a:cs typeface="Arial"/>
              <a:sym typeface="Arial"/>
            </a:endParaRPr>
          </a:p>
          <a:p>
            <a:pPr indent="-304800" lvl="0" marL="457200" rtl="0" algn="just">
              <a:lnSpc>
                <a:spcPct val="115000"/>
              </a:lnSpc>
              <a:spcBef>
                <a:spcPts val="1200"/>
              </a:spcBef>
              <a:spcAft>
                <a:spcPts val="0"/>
              </a:spcAft>
              <a:buSzPts val="1200"/>
              <a:buFont typeface="Arial"/>
              <a:buChar char="●"/>
            </a:pPr>
            <a:r>
              <a:rPr lang="es-419" sz="1200">
                <a:latin typeface="Arial"/>
                <a:ea typeface="Arial"/>
                <a:cs typeface="Arial"/>
                <a:sym typeface="Arial"/>
              </a:rPr>
              <a:t>Almacenamiento permanente</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Portatil</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Backups</a:t>
            </a:r>
            <a:endParaRPr sz="1200">
              <a:latin typeface="Arial"/>
              <a:ea typeface="Arial"/>
              <a:cs typeface="Arial"/>
              <a:sym typeface="Arial"/>
            </a:endParaRPr>
          </a:p>
          <a:p>
            <a:pPr indent="-304800" lvl="1" marL="914400" rtl="0" algn="just">
              <a:lnSpc>
                <a:spcPct val="115000"/>
              </a:lnSpc>
              <a:spcBef>
                <a:spcPts val="0"/>
              </a:spcBef>
              <a:spcAft>
                <a:spcPts val="0"/>
              </a:spcAft>
              <a:buSzPts val="1200"/>
              <a:buFont typeface="Arial"/>
              <a:buChar char="○"/>
            </a:pPr>
            <a:r>
              <a:rPr lang="es-419" sz="1200">
                <a:latin typeface="Arial"/>
                <a:ea typeface="Arial"/>
                <a:cs typeface="Arial"/>
                <a:sym typeface="Arial"/>
              </a:rPr>
              <a:t>Cintas magnéticas</a:t>
            </a:r>
            <a:endParaRPr sz="1200">
              <a:latin typeface="Arial"/>
              <a:ea typeface="Arial"/>
              <a:cs typeface="Arial"/>
              <a:sym typeface="Arial"/>
            </a:endParaRPr>
          </a:p>
          <a:p>
            <a:pPr indent="-304800" lvl="1" marL="914400" rtl="0" algn="just">
              <a:lnSpc>
                <a:spcPct val="115000"/>
              </a:lnSpc>
              <a:spcBef>
                <a:spcPts val="0"/>
              </a:spcBef>
              <a:spcAft>
                <a:spcPts val="0"/>
              </a:spcAft>
              <a:buSzPts val="1200"/>
              <a:buFont typeface="Arial"/>
              <a:buChar char="○"/>
            </a:pPr>
            <a:r>
              <a:rPr lang="es-419" sz="1200">
                <a:latin typeface="Arial"/>
                <a:ea typeface="Arial"/>
                <a:cs typeface="Arial"/>
                <a:sym typeface="Arial"/>
              </a:rPr>
              <a:t>Discos Rígidos</a:t>
            </a:r>
            <a:endParaRPr sz="1200">
              <a:latin typeface="Arial"/>
              <a:ea typeface="Arial"/>
              <a:cs typeface="Arial"/>
              <a:sym typeface="Arial"/>
            </a:endParaRPr>
          </a:p>
          <a:p>
            <a:pPr indent="-304800" lvl="1" marL="914400" rtl="0" algn="just">
              <a:lnSpc>
                <a:spcPct val="115000"/>
              </a:lnSpc>
              <a:spcBef>
                <a:spcPts val="0"/>
              </a:spcBef>
              <a:spcAft>
                <a:spcPts val="0"/>
              </a:spcAft>
              <a:buSzPts val="1200"/>
              <a:buFont typeface="Arial"/>
              <a:buChar char="○"/>
            </a:pPr>
            <a:r>
              <a:rPr lang="es-419" sz="1200">
                <a:latin typeface="Arial"/>
                <a:ea typeface="Arial"/>
                <a:cs typeface="Arial"/>
                <a:sym typeface="Arial"/>
              </a:rPr>
              <a:t>Discos compactos</a:t>
            </a:r>
            <a:endParaRPr sz="1200">
              <a:latin typeface="Arial"/>
              <a:ea typeface="Arial"/>
              <a:cs typeface="Arial"/>
              <a:sym typeface="Arial"/>
            </a:endParaRPr>
          </a:p>
          <a:p>
            <a:pPr indent="-304800" lvl="1" marL="914400" rtl="0" algn="just">
              <a:lnSpc>
                <a:spcPct val="115000"/>
              </a:lnSpc>
              <a:spcBef>
                <a:spcPts val="0"/>
              </a:spcBef>
              <a:spcAft>
                <a:spcPts val="0"/>
              </a:spcAft>
              <a:buSzPts val="1200"/>
              <a:buFont typeface="Arial"/>
              <a:buChar char="○"/>
            </a:pPr>
            <a:r>
              <a:rPr lang="es-419" sz="1200">
                <a:latin typeface="Arial"/>
                <a:ea typeface="Arial"/>
                <a:cs typeface="Arial"/>
                <a:sym typeface="Arial"/>
              </a:rPr>
              <a:t>Pendrives</a:t>
            </a:r>
            <a:endParaRPr sz="12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200">
              <a:latin typeface="Arial"/>
              <a:ea typeface="Arial"/>
              <a:cs typeface="Arial"/>
              <a:sym typeface="Arial"/>
            </a:endParaRPr>
          </a:p>
        </p:txBody>
      </p:sp>
      <p:sp>
        <p:nvSpPr>
          <p:cNvPr id="185" name="Google Shape;185;p9"/>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Hardware</a:t>
            </a:r>
            <a:r>
              <a:rPr lang="es-419" sz="2500">
                <a:solidFill>
                  <a:schemeClr val="lt1"/>
                </a:solidFill>
              </a:rPr>
              <a:t>. </a:t>
            </a:r>
            <a:r>
              <a:rPr lang="es-419" sz="1500">
                <a:solidFill>
                  <a:srgbClr val="CCCCCC"/>
                </a:solidFill>
              </a:rPr>
              <a:t>Memoria Principal / Central  y Memoria Auxiliar</a:t>
            </a:r>
            <a:endParaRPr sz="1500">
              <a:solidFill>
                <a:srgbClr val="CCCCCC"/>
              </a:solidFill>
            </a:endParaRPr>
          </a:p>
          <a:p>
            <a:pPr indent="0" lvl="0" marL="0" rtl="0" algn="l">
              <a:lnSpc>
                <a:spcPct val="100000"/>
              </a:lnSpc>
              <a:spcBef>
                <a:spcPts val="0"/>
              </a:spcBef>
              <a:spcAft>
                <a:spcPts val="0"/>
              </a:spcAft>
              <a:buSzPts val="2800"/>
              <a:buNone/>
            </a:pPr>
            <a:r>
              <a:t/>
            </a:r>
            <a:endParaRPr sz="1800">
              <a:solidFill>
                <a:srgbClr val="CCCCCC"/>
              </a:solidFill>
            </a:endParaRPr>
          </a:p>
          <a:p>
            <a:pPr indent="0" lvl="0" marL="0" rtl="0" algn="l">
              <a:lnSpc>
                <a:spcPct val="100000"/>
              </a:lnSpc>
              <a:spcBef>
                <a:spcPts val="0"/>
              </a:spcBef>
              <a:spcAft>
                <a:spcPts val="0"/>
              </a:spcAft>
              <a:buSzPts val="2800"/>
              <a:buNone/>
            </a:pPr>
            <a:r>
              <a:t/>
            </a:r>
            <a:endParaRPr sz="1800">
              <a:solidFill>
                <a:srgbClr val="CCCC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nvSpPr>
        <p:spPr>
          <a:xfrm>
            <a:off x="184975" y="1817300"/>
            <a:ext cx="2844300" cy="16875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Software de base o Sistema operativo</a:t>
            </a:r>
            <a:endParaRPr b="0" i="0" sz="1200" u="none" cap="none" strike="noStrike">
              <a:solidFill>
                <a:srgbClr val="666666"/>
              </a:solidFill>
              <a:latin typeface="Arial"/>
              <a:ea typeface="Arial"/>
              <a:cs typeface="Arial"/>
              <a:sym typeface="Arial"/>
            </a:endParaRPr>
          </a:p>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Encontramos en:</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Computadoras </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Router</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Smart TV</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Celulares</a:t>
            </a:r>
            <a:endParaRPr b="0" i="0" sz="1200" u="none" cap="none" strike="noStrike">
              <a:solidFill>
                <a:srgbClr val="666666"/>
              </a:solidFill>
              <a:latin typeface="Arial"/>
              <a:ea typeface="Arial"/>
              <a:cs typeface="Arial"/>
              <a:sym typeface="Arial"/>
            </a:endParaRPr>
          </a:p>
        </p:txBody>
      </p:sp>
      <p:sp>
        <p:nvSpPr>
          <p:cNvPr id="191" name="Google Shape;191;p10"/>
          <p:cNvSpPr txBox="1"/>
          <p:nvPr/>
        </p:nvSpPr>
        <p:spPr>
          <a:xfrm>
            <a:off x="3407105" y="1129225"/>
            <a:ext cx="2177400" cy="82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rPr b="1" i="0" lang="es-419" sz="1400" u="none" cap="none" strike="noStrike">
                <a:solidFill>
                  <a:srgbClr val="666666"/>
                </a:solidFill>
                <a:latin typeface="Arial"/>
                <a:ea typeface="Arial"/>
                <a:cs typeface="Arial"/>
                <a:sym typeface="Arial"/>
              </a:rPr>
              <a:t>Software de Aplicación</a:t>
            </a:r>
            <a:endParaRPr b="1" i="0" sz="1400" u="none" cap="none" strike="noStrike">
              <a:solidFill>
                <a:srgbClr val="666666"/>
              </a:solidFill>
              <a:latin typeface="Arial"/>
              <a:ea typeface="Arial"/>
              <a:cs typeface="Arial"/>
              <a:sym typeface="Arial"/>
            </a:endParaRPr>
          </a:p>
        </p:txBody>
      </p:sp>
      <p:sp>
        <p:nvSpPr>
          <p:cNvPr id="192" name="Google Shape;192;p10"/>
          <p:cNvSpPr txBox="1"/>
          <p:nvPr/>
        </p:nvSpPr>
        <p:spPr>
          <a:xfrm>
            <a:off x="6183025" y="1817300"/>
            <a:ext cx="2844300" cy="16875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Asisten al programador</a:t>
            </a:r>
            <a:endParaRPr b="0" i="0" sz="1200" u="none" cap="none" strike="noStrike">
              <a:solidFill>
                <a:srgbClr val="666666"/>
              </a:solidFill>
              <a:latin typeface="Arial"/>
              <a:ea typeface="Arial"/>
              <a:cs typeface="Arial"/>
              <a:sym typeface="Arial"/>
            </a:endParaRPr>
          </a:p>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Creación del software</a:t>
            </a:r>
            <a:endParaRPr b="0" i="0" sz="1200" u="none" cap="none" strike="noStrike">
              <a:solidFill>
                <a:srgbClr val="666666"/>
              </a:solidFill>
              <a:latin typeface="Arial"/>
              <a:ea typeface="Arial"/>
              <a:cs typeface="Arial"/>
              <a:sym typeface="Arial"/>
            </a:endParaRPr>
          </a:p>
          <a:p>
            <a:pPr indent="-304800" lvl="0" marL="457200" marR="0" rtl="0" algn="just">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Lenguajes de programación</a:t>
            </a:r>
            <a:endParaRPr b="0" i="0" sz="1200" u="none" cap="none" strike="noStrike">
              <a:solidFill>
                <a:schemeClr val="dk2"/>
              </a:solidFill>
              <a:latin typeface="Arial"/>
              <a:ea typeface="Arial"/>
              <a:cs typeface="Arial"/>
              <a:sym typeface="Arial"/>
            </a:endParaRPr>
          </a:p>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Herramientas</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Editores</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IDE </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GIT</a:t>
            </a:r>
            <a:endParaRPr b="0" i="0" sz="1200" u="none" cap="none" strike="noStrike">
              <a:solidFill>
                <a:srgbClr val="666666"/>
              </a:solidFill>
              <a:latin typeface="Arial"/>
              <a:ea typeface="Arial"/>
              <a:cs typeface="Arial"/>
              <a:sym typeface="Arial"/>
            </a:endParaRPr>
          </a:p>
          <a:p>
            <a:pPr indent="0" lvl="0" marL="457200" marR="0" rtl="0" algn="just">
              <a:lnSpc>
                <a:spcPct val="115000"/>
              </a:lnSpc>
              <a:spcBef>
                <a:spcPts val="1200"/>
              </a:spcBef>
              <a:spcAft>
                <a:spcPts val="120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sp>
        <p:nvSpPr>
          <p:cNvPr id="193" name="Google Shape;193;p10"/>
          <p:cNvSpPr txBox="1"/>
          <p:nvPr/>
        </p:nvSpPr>
        <p:spPr>
          <a:xfrm>
            <a:off x="6516480" y="1129225"/>
            <a:ext cx="2177400" cy="82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rPr b="1" i="0" lang="es-419" sz="1400" u="none" cap="none" strike="noStrike">
                <a:solidFill>
                  <a:srgbClr val="666666"/>
                </a:solidFill>
                <a:latin typeface="Arial"/>
                <a:ea typeface="Arial"/>
                <a:cs typeface="Arial"/>
                <a:sym typeface="Arial"/>
              </a:rPr>
              <a:t>Software de Desarrollo</a:t>
            </a:r>
            <a:endParaRPr b="1" i="0" sz="2000" u="none" cap="none" strike="noStrike">
              <a:solidFill>
                <a:srgbClr val="434343"/>
              </a:solidFill>
              <a:latin typeface="Arial"/>
              <a:ea typeface="Arial"/>
              <a:cs typeface="Arial"/>
              <a:sym typeface="Arial"/>
            </a:endParaRPr>
          </a:p>
        </p:txBody>
      </p:sp>
      <p:sp>
        <p:nvSpPr>
          <p:cNvPr id="194" name="Google Shape;194;p10"/>
          <p:cNvSpPr txBox="1"/>
          <p:nvPr/>
        </p:nvSpPr>
        <p:spPr>
          <a:xfrm>
            <a:off x="297730" y="1129225"/>
            <a:ext cx="2177400" cy="824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Clr>
                <a:srgbClr val="000000"/>
              </a:buClr>
              <a:buSzPts val="1400"/>
              <a:buFont typeface="Arial"/>
              <a:buNone/>
            </a:pPr>
            <a:r>
              <a:rPr b="1" i="0" lang="es-419" sz="1400" u="none" cap="none" strike="noStrike">
                <a:solidFill>
                  <a:srgbClr val="666666"/>
                </a:solidFill>
                <a:latin typeface="Arial"/>
                <a:ea typeface="Arial"/>
                <a:cs typeface="Arial"/>
                <a:sym typeface="Arial"/>
              </a:rPr>
              <a:t>Software de Sistemas</a:t>
            </a:r>
            <a:endParaRPr b="1" i="0" sz="2000" u="none" cap="none" strike="noStrike">
              <a:solidFill>
                <a:srgbClr val="434343"/>
              </a:solidFill>
              <a:latin typeface="Arial"/>
              <a:ea typeface="Arial"/>
              <a:cs typeface="Arial"/>
              <a:sym typeface="Arial"/>
            </a:endParaRPr>
          </a:p>
        </p:txBody>
      </p:sp>
      <p:grpSp>
        <p:nvGrpSpPr>
          <p:cNvPr id="195" name="Google Shape;195;p10"/>
          <p:cNvGrpSpPr/>
          <p:nvPr/>
        </p:nvGrpSpPr>
        <p:grpSpPr>
          <a:xfrm>
            <a:off x="462585" y="3660767"/>
            <a:ext cx="1847681" cy="1134472"/>
            <a:chOff x="547550" y="3668917"/>
            <a:chExt cx="2003775" cy="1282904"/>
          </a:xfrm>
        </p:grpSpPr>
        <p:pic>
          <p:nvPicPr>
            <p:cNvPr id="196" name="Google Shape;196;p10"/>
            <p:cNvPicPr preferRelativeResize="0"/>
            <p:nvPr/>
          </p:nvPicPr>
          <p:blipFill rotWithShape="1">
            <a:blip r:embed="rId3">
              <a:alphaModFix/>
            </a:blip>
            <a:srcRect b="0" l="0" r="0" t="0"/>
            <a:stretch/>
          </p:blipFill>
          <p:spPr>
            <a:xfrm>
              <a:off x="547550" y="3668917"/>
              <a:ext cx="1450450" cy="1282904"/>
            </a:xfrm>
            <a:prstGeom prst="rect">
              <a:avLst/>
            </a:prstGeom>
            <a:noFill/>
            <a:ln>
              <a:noFill/>
            </a:ln>
          </p:spPr>
        </p:pic>
        <p:pic>
          <p:nvPicPr>
            <p:cNvPr id="197" name="Google Shape;197;p10"/>
            <p:cNvPicPr preferRelativeResize="0"/>
            <p:nvPr/>
          </p:nvPicPr>
          <p:blipFill rotWithShape="1">
            <a:blip r:embed="rId4">
              <a:alphaModFix/>
            </a:blip>
            <a:srcRect b="0" l="0" r="0" t="0"/>
            <a:stretch/>
          </p:blipFill>
          <p:spPr>
            <a:xfrm>
              <a:off x="1885525" y="3736625"/>
              <a:ext cx="665800" cy="665800"/>
            </a:xfrm>
            <a:prstGeom prst="rect">
              <a:avLst/>
            </a:prstGeom>
            <a:noFill/>
            <a:ln>
              <a:noFill/>
            </a:ln>
          </p:spPr>
        </p:pic>
      </p:grpSp>
      <p:pic>
        <p:nvPicPr>
          <p:cNvPr id="198" name="Google Shape;198;p10"/>
          <p:cNvPicPr preferRelativeResize="0"/>
          <p:nvPr/>
        </p:nvPicPr>
        <p:blipFill rotWithShape="1">
          <a:blip r:embed="rId5">
            <a:alphaModFix/>
          </a:blip>
          <a:srcRect b="0" l="0" r="0" t="0"/>
          <a:stretch/>
        </p:blipFill>
        <p:spPr>
          <a:xfrm>
            <a:off x="4575765" y="3727513"/>
            <a:ext cx="550193" cy="503631"/>
          </a:xfrm>
          <a:prstGeom prst="rect">
            <a:avLst/>
          </a:prstGeom>
          <a:noFill/>
          <a:ln>
            <a:noFill/>
          </a:ln>
        </p:spPr>
      </p:pic>
      <p:pic>
        <p:nvPicPr>
          <p:cNvPr id="199" name="Google Shape;199;p10"/>
          <p:cNvPicPr preferRelativeResize="0"/>
          <p:nvPr/>
        </p:nvPicPr>
        <p:blipFill rotWithShape="1">
          <a:blip r:embed="rId6">
            <a:alphaModFix/>
          </a:blip>
          <a:srcRect b="0" l="0" r="0" t="0"/>
          <a:stretch/>
        </p:blipFill>
        <p:spPr>
          <a:xfrm>
            <a:off x="4996276" y="4357005"/>
            <a:ext cx="471444" cy="431548"/>
          </a:xfrm>
          <a:prstGeom prst="rect">
            <a:avLst/>
          </a:prstGeom>
          <a:noFill/>
          <a:ln>
            <a:noFill/>
          </a:ln>
        </p:spPr>
      </p:pic>
      <p:pic>
        <p:nvPicPr>
          <p:cNvPr id="200" name="Google Shape;200;p10"/>
          <p:cNvPicPr preferRelativeResize="0"/>
          <p:nvPr/>
        </p:nvPicPr>
        <p:blipFill rotWithShape="1">
          <a:blip r:embed="rId7">
            <a:alphaModFix/>
          </a:blip>
          <a:srcRect b="0" l="0" r="0" t="0"/>
          <a:stretch/>
        </p:blipFill>
        <p:spPr>
          <a:xfrm>
            <a:off x="4044299" y="4378299"/>
            <a:ext cx="424948" cy="388985"/>
          </a:xfrm>
          <a:prstGeom prst="rect">
            <a:avLst/>
          </a:prstGeom>
          <a:noFill/>
          <a:ln>
            <a:noFill/>
          </a:ln>
        </p:spPr>
      </p:pic>
      <p:pic>
        <p:nvPicPr>
          <p:cNvPr id="201" name="Google Shape;201;p10"/>
          <p:cNvPicPr preferRelativeResize="0"/>
          <p:nvPr/>
        </p:nvPicPr>
        <p:blipFill rotWithShape="1">
          <a:blip r:embed="rId8">
            <a:alphaModFix/>
          </a:blip>
          <a:srcRect b="0" l="0" r="0" t="0"/>
          <a:stretch/>
        </p:blipFill>
        <p:spPr>
          <a:xfrm>
            <a:off x="3457962" y="3763543"/>
            <a:ext cx="471444" cy="431547"/>
          </a:xfrm>
          <a:prstGeom prst="rect">
            <a:avLst/>
          </a:prstGeom>
          <a:noFill/>
          <a:ln>
            <a:noFill/>
          </a:ln>
        </p:spPr>
      </p:pic>
      <p:grpSp>
        <p:nvGrpSpPr>
          <p:cNvPr id="202" name="Google Shape;202;p10"/>
          <p:cNvGrpSpPr/>
          <p:nvPr/>
        </p:nvGrpSpPr>
        <p:grpSpPr>
          <a:xfrm>
            <a:off x="6614003" y="3861169"/>
            <a:ext cx="2059165" cy="1038469"/>
            <a:chOff x="6425326" y="3726000"/>
            <a:chExt cx="2406973" cy="1326100"/>
          </a:xfrm>
        </p:grpSpPr>
        <p:pic>
          <p:nvPicPr>
            <p:cNvPr id="203" name="Google Shape;203;p10"/>
            <p:cNvPicPr preferRelativeResize="0"/>
            <p:nvPr/>
          </p:nvPicPr>
          <p:blipFill rotWithShape="1">
            <a:blip r:embed="rId9">
              <a:alphaModFix/>
            </a:blip>
            <a:srcRect b="0" l="0" r="0" t="0"/>
            <a:stretch/>
          </p:blipFill>
          <p:spPr>
            <a:xfrm>
              <a:off x="7532725" y="3726000"/>
              <a:ext cx="688349" cy="643124"/>
            </a:xfrm>
            <a:prstGeom prst="rect">
              <a:avLst/>
            </a:prstGeom>
            <a:noFill/>
            <a:ln>
              <a:noFill/>
            </a:ln>
          </p:spPr>
        </p:pic>
        <p:pic>
          <p:nvPicPr>
            <p:cNvPr id="204" name="Google Shape;204;p10"/>
            <p:cNvPicPr preferRelativeResize="0"/>
            <p:nvPr/>
          </p:nvPicPr>
          <p:blipFill rotWithShape="1">
            <a:blip r:embed="rId10">
              <a:alphaModFix/>
            </a:blip>
            <a:srcRect b="0" l="0" r="0" t="0"/>
            <a:stretch/>
          </p:blipFill>
          <p:spPr>
            <a:xfrm>
              <a:off x="6824126" y="4339300"/>
              <a:ext cx="1017201" cy="712800"/>
            </a:xfrm>
            <a:prstGeom prst="rect">
              <a:avLst/>
            </a:prstGeom>
            <a:noFill/>
            <a:ln>
              <a:noFill/>
            </a:ln>
          </p:spPr>
        </p:pic>
        <p:pic>
          <p:nvPicPr>
            <p:cNvPr id="205" name="Google Shape;205;p10"/>
            <p:cNvPicPr preferRelativeResize="0"/>
            <p:nvPr/>
          </p:nvPicPr>
          <p:blipFill rotWithShape="1">
            <a:blip r:embed="rId11">
              <a:alphaModFix/>
            </a:blip>
            <a:srcRect b="0" l="0" r="0" t="0"/>
            <a:stretch/>
          </p:blipFill>
          <p:spPr>
            <a:xfrm>
              <a:off x="6425326" y="3748375"/>
              <a:ext cx="643125" cy="598378"/>
            </a:xfrm>
            <a:prstGeom prst="rect">
              <a:avLst/>
            </a:prstGeom>
            <a:noFill/>
            <a:ln>
              <a:noFill/>
            </a:ln>
          </p:spPr>
        </p:pic>
        <p:pic>
          <p:nvPicPr>
            <p:cNvPr id="206" name="Google Shape;206;p10"/>
            <p:cNvPicPr preferRelativeResize="0"/>
            <p:nvPr/>
          </p:nvPicPr>
          <p:blipFill rotWithShape="1">
            <a:blip r:embed="rId12">
              <a:alphaModFix/>
            </a:blip>
            <a:srcRect b="0" l="0" r="0" t="0"/>
            <a:stretch/>
          </p:blipFill>
          <p:spPr>
            <a:xfrm>
              <a:off x="8143950" y="4339300"/>
              <a:ext cx="688349" cy="688349"/>
            </a:xfrm>
            <a:prstGeom prst="rect">
              <a:avLst/>
            </a:prstGeom>
            <a:noFill/>
            <a:ln>
              <a:noFill/>
            </a:ln>
          </p:spPr>
        </p:pic>
      </p:grpSp>
      <p:sp>
        <p:nvSpPr>
          <p:cNvPr id="207" name="Google Shape;207;p10"/>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10"/>
          <p:cNvPicPr preferRelativeResize="0"/>
          <p:nvPr/>
        </p:nvPicPr>
        <p:blipFill rotWithShape="1">
          <a:blip r:embed="rId1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209" name="Google Shape;209;p10"/>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Software. </a:t>
            </a:r>
            <a:r>
              <a:rPr lang="es-419" sz="1844">
                <a:solidFill>
                  <a:srgbClr val="CCCCCC"/>
                </a:solidFill>
              </a:rPr>
              <a:t>Clasificación del Software</a:t>
            </a:r>
            <a:endParaRPr sz="1800">
              <a:solidFill>
                <a:srgbClr val="CCCCCC"/>
              </a:solidFill>
            </a:endParaRPr>
          </a:p>
        </p:txBody>
      </p:sp>
      <p:sp>
        <p:nvSpPr>
          <p:cNvPr id="210" name="Google Shape;210;p10"/>
          <p:cNvSpPr txBox="1"/>
          <p:nvPr/>
        </p:nvSpPr>
        <p:spPr>
          <a:xfrm>
            <a:off x="3184000" y="1817300"/>
            <a:ext cx="2844300" cy="18435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Programas informáticos </a:t>
            </a:r>
            <a:endParaRPr b="0" i="0" sz="1200" u="none" cap="none" strike="noStrike">
              <a:solidFill>
                <a:srgbClr val="666666"/>
              </a:solidFill>
              <a:latin typeface="Arial"/>
              <a:ea typeface="Arial"/>
              <a:cs typeface="Arial"/>
              <a:sym typeface="Arial"/>
            </a:endParaRPr>
          </a:p>
          <a:p>
            <a:pPr indent="-304800" lvl="0" marL="4572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Facilitadores:</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Microsoft Office</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Adobe</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Photoshop</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Antivirus</a:t>
            </a:r>
            <a:endParaRPr b="0" i="0" sz="1200" u="none" cap="none" strike="noStrike">
              <a:solidFill>
                <a:srgbClr val="666666"/>
              </a:solidFill>
              <a:latin typeface="Arial"/>
              <a:ea typeface="Arial"/>
              <a:cs typeface="Arial"/>
              <a:sym typeface="Arial"/>
            </a:endParaRPr>
          </a:p>
          <a:p>
            <a:pPr indent="-304800" lvl="1" marL="914400" marR="0" rtl="0" algn="just">
              <a:lnSpc>
                <a:spcPct val="115000"/>
              </a:lnSpc>
              <a:spcBef>
                <a:spcPts val="0"/>
              </a:spcBef>
              <a:spcAft>
                <a:spcPts val="0"/>
              </a:spcAft>
              <a:buClr>
                <a:srgbClr val="666666"/>
              </a:buClr>
              <a:buSzPts val="1200"/>
              <a:buFont typeface="Arial"/>
              <a:buChar char="○"/>
            </a:pPr>
            <a:r>
              <a:rPr b="0" i="0" lang="es-419" sz="1200" u="none" cap="none" strike="noStrike">
                <a:solidFill>
                  <a:srgbClr val="666666"/>
                </a:solidFill>
                <a:latin typeface="Arial"/>
                <a:ea typeface="Arial"/>
                <a:cs typeface="Arial"/>
                <a:sym typeface="Arial"/>
              </a:rPr>
              <a:t>APP</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1"/>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419"/>
              <a:t>Software de desarrollo</a:t>
            </a:r>
            <a:endParaRPr/>
          </a:p>
          <a:p>
            <a:pPr indent="0" lvl="0" marL="0" rtl="0" algn="l">
              <a:lnSpc>
                <a:spcPct val="100000"/>
              </a:lnSpc>
              <a:spcBef>
                <a:spcPts val="0"/>
              </a:spcBef>
              <a:spcAft>
                <a:spcPts val="0"/>
              </a:spcAft>
              <a:buSzPts val="2800"/>
              <a:buNone/>
            </a:pPr>
            <a:r>
              <a:t/>
            </a:r>
            <a:endParaRPr/>
          </a:p>
        </p:txBody>
      </p:sp>
      <p:pic>
        <p:nvPicPr>
          <p:cNvPr id="216" name="Google Shape;216;p11"/>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217" name="Google Shape;217;p11"/>
          <p:cNvSpPr txBox="1"/>
          <p:nvPr/>
        </p:nvSpPr>
        <p:spPr>
          <a:xfrm>
            <a:off x="4435675" y="3575950"/>
            <a:ext cx="45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1"/>
          <p:cNvSpPr txBox="1"/>
          <p:nvPr/>
        </p:nvSpPr>
        <p:spPr>
          <a:xfrm>
            <a:off x="4435675" y="799475"/>
            <a:ext cx="4517700" cy="126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419" sz="1400" u="none" cap="none" strike="noStrike">
                <a:solidFill>
                  <a:schemeClr val="dk2"/>
                </a:solidFill>
                <a:latin typeface="Arial"/>
                <a:ea typeface="Arial"/>
                <a:cs typeface="Arial"/>
                <a:sym typeface="Arial"/>
              </a:rPr>
              <a:t>Lenguajes de programación</a:t>
            </a:r>
            <a:endParaRPr b="1" i="0" sz="1700" u="none" cap="none" strike="noStrike">
              <a:solidFill>
                <a:schemeClr val="dk2"/>
              </a:solidFill>
              <a:latin typeface="Arial"/>
              <a:ea typeface="Arial"/>
              <a:cs typeface="Arial"/>
              <a:sym typeface="Arial"/>
            </a:endParaRPr>
          </a:p>
          <a:p>
            <a:pPr indent="0" lvl="0" marL="0" marR="0" rtl="0" algn="just">
              <a:lnSpc>
                <a:spcPct val="100000"/>
              </a:lnSpc>
              <a:spcBef>
                <a:spcPts val="90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La programación es una disciplina que se basa en diferentes lenguajes. Cada uno de estos lenguajes tiene características únicas que lo diferencian del resto, y estas características los hacen más adecuados para una tarea u otra.</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pic>
        <p:nvPicPr>
          <p:cNvPr descr="http://trycatch22.com/blog/wp-content/uploads/2012/10/ProgrammingToolchain.png" id="219" name="Google Shape;219;p11"/>
          <p:cNvPicPr preferRelativeResize="0"/>
          <p:nvPr/>
        </p:nvPicPr>
        <p:blipFill rotWithShape="1">
          <a:blip r:embed="rId4">
            <a:alphaModFix/>
          </a:blip>
          <a:srcRect b="0" l="0" r="0" t="0"/>
          <a:stretch/>
        </p:blipFill>
        <p:spPr>
          <a:xfrm>
            <a:off x="4686800" y="2063150"/>
            <a:ext cx="4168300" cy="242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2"/>
          <p:cNvSpPr txBox="1"/>
          <p:nvPr>
            <p:ph idx="4294967295" type="body"/>
          </p:nvPr>
        </p:nvSpPr>
        <p:spPr>
          <a:xfrm>
            <a:off x="108773" y="1588700"/>
            <a:ext cx="2844300" cy="1153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Lenguaje de los ordenadores.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Código binario</a:t>
            </a:r>
            <a:endParaRPr sz="1200">
              <a:latin typeface="Arial"/>
              <a:ea typeface="Arial"/>
              <a:cs typeface="Arial"/>
              <a:sym typeface="Arial"/>
            </a:endParaRPr>
          </a:p>
        </p:txBody>
      </p:sp>
      <p:sp>
        <p:nvSpPr>
          <p:cNvPr id="225" name="Google Shape;225;p12"/>
          <p:cNvSpPr txBox="1"/>
          <p:nvPr>
            <p:ph idx="4294967295" type="body"/>
          </p:nvPr>
        </p:nvSpPr>
        <p:spPr>
          <a:xfrm>
            <a:off x="303750" y="1129225"/>
            <a:ext cx="2316000" cy="4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400">
                <a:latin typeface="Arial"/>
                <a:ea typeface="Arial"/>
                <a:cs typeface="Arial"/>
                <a:sym typeface="Arial"/>
              </a:rPr>
              <a:t>Máquina</a:t>
            </a:r>
            <a:endParaRPr b="1" sz="1400">
              <a:latin typeface="Arial"/>
              <a:ea typeface="Arial"/>
              <a:cs typeface="Arial"/>
              <a:sym typeface="Arial"/>
            </a:endParaRPr>
          </a:p>
        </p:txBody>
      </p:sp>
      <p:sp>
        <p:nvSpPr>
          <p:cNvPr id="226" name="Google Shape;226;p12"/>
          <p:cNvSpPr txBox="1"/>
          <p:nvPr>
            <p:ph idx="4294967295" type="body"/>
          </p:nvPr>
        </p:nvSpPr>
        <p:spPr>
          <a:xfrm>
            <a:off x="6028300" y="1588700"/>
            <a:ext cx="2998800" cy="1153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Lenguaje natural</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Independiente del hardware </a:t>
            </a:r>
            <a:endParaRPr sz="1200">
              <a:latin typeface="Arial"/>
              <a:ea typeface="Arial"/>
              <a:cs typeface="Arial"/>
              <a:sym typeface="Arial"/>
            </a:endParaRPr>
          </a:p>
        </p:txBody>
      </p:sp>
      <p:sp>
        <p:nvSpPr>
          <p:cNvPr id="227" name="Google Shape;227;p12"/>
          <p:cNvSpPr txBox="1"/>
          <p:nvPr>
            <p:ph idx="4294967295" type="body"/>
          </p:nvPr>
        </p:nvSpPr>
        <p:spPr>
          <a:xfrm>
            <a:off x="3068537" y="1588700"/>
            <a:ext cx="2844300" cy="1153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Comunicación con el  hardware</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Instrucciones directas</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Dependiente del hardware</a:t>
            </a:r>
            <a:endParaRPr sz="1200">
              <a:latin typeface="Arial"/>
              <a:ea typeface="Arial"/>
              <a:cs typeface="Arial"/>
              <a:sym typeface="Arial"/>
            </a:endParaRPr>
          </a:p>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Assembly</a:t>
            </a:r>
            <a:endParaRPr sz="1200">
              <a:latin typeface="Arial"/>
              <a:ea typeface="Arial"/>
              <a:cs typeface="Arial"/>
              <a:sym typeface="Arial"/>
            </a:endParaRPr>
          </a:p>
        </p:txBody>
      </p:sp>
      <p:sp>
        <p:nvSpPr>
          <p:cNvPr id="228" name="Google Shape;228;p12"/>
          <p:cNvSpPr txBox="1"/>
          <p:nvPr>
            <p:ph idx="4294967295" type="body"/>
          </p:nvPr>
        </p:nvSpPr>
        <p:spPr>
          <a:xfrm>
            <a:off x="3441250" y="1129225"/>
            <a:ext cx="2177400" cy="4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SzPts val="1300"/>
              <a:buNone/>
            </a:pPr>
            <a:r>
              <a:rPr b="1" lang="es-419" sz="1400">
                <a:latin typeface="Arial"/>
                <a:ea typeface="Arial"/>
                <a:cs typeface="Arial"/>
                <a:sym typeface="Arial"/>
              </a:rPr>
              <a:t>Bajo nivel</a:t>
            </a:r>
            <a:endParaRPr b="1" sz="1400">
              <a:latin typeface="Arial"/>
              <a:ea typeface="Arial"/>
              <a:cs typeface="Arial"/>
              <a:sym typeface="Arial"/>
            </a:endParaRPr>
          </a:p>
          <a:p>
            <a:pPr indent="0" lvl="0" marL="0" marR="0" rtl="0" algn="ctr">
              <a:lnSpc>
                <a:spcPct val="115000"/>
              </a:lnSpc>
              <a:spcBef>
                <a:spcPts val="1200"/>
              </a:spcBef>
              <a:spcAft>
                <a:spcPts val="1200"/>
              </a:spcAft>
              <a:buSzPts val="1300"/>
              <a:buNone/>
            </a:pPr>
            <a:r>
              <a:t/>
            </a:r>
            <a:endParaRPr b="1" sz="1400">
              <a:latin typeface="Arial"/>
              <a:ea typeface="Arial"/>
              <a:cs typeface="Arial"/>
              <a:sym typeface="Arial"/>
            </a:endParaRPr>
          </a:p>
        </p:txBody>
      </p:sp>
      <p:sp>
        <p:nvSpPr>
          <p:cNvPr id="229" name="Google Shape;229;p12"/>
          <p:cNvSpPr txBox="1"/>
          <p:nvPr>
            <p:ph idx="4294967295" type="body"/>
          </p:nvPr>
        </p:nvSpPr>
        <p:spPr>
          <a:xfrm>
            <a:off x="6440275" y="1129225"/>
            <a:ext cx="2177400" cy="4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SzPts val="1300"/>
              <a:buNone/>
            </a:pPr>
            <a:r>
              <a:rPr b="1" lang="es-419" sz="1400">
                <a:latin typeface="Arial"/>
                <a:ea typeface="Arial"/>
                <a:cs typeface="Arial"/>
                <a:sym typeface="Arial"/>
              </a:rPr>
              <a:t>Alto nivel</a:t>
            </a:r>
            <a:endParaRPr b="1" sz="1400">
              <a:latin typeface="Arial"/>
              <a:ea typeface="Arial"/>
              <a:cs typeface="Arial"/>
              <a:sym typeface="Arial"/>
            </a:endParaRPr>
          </a:p>
          <a:p>
            <a:pPr indent="0" lvl="0" marL="0" marR="0" rtl="0" algn="ctr">
              <a:lnSpc>
                <a:spcPct val="115000"/>
              </a:lnSpc>
              <a:spcBef>
                <a:spcPts val="1200"/>
              </a:spcBef>
              <a:spcAft>
                <a:spcPts val="1200"/>
              </a:spcAft>
              <a:buSzPts val="1300"/>
              <a:buNone/>
            </a:pPr>
            <a:r>
              <a:t/>
            </a:r>
            <a:endParaRPr b="1" sz="1400">
              <a:latin typeface="Arial"/>
              <a:ea typeface="Arial"/>
              <a:cs typeface="Arial"/>
              <a:sym typeface="Arial"/>
            </a:endParaRPr>
          </a:p>
        </p:txBody>
      </p:sp>
      <p:pic>
        <p:nvPicPr>
          <p:cNvPr id="230" name="Google Shape;230;p12"/>
          <p:cNvPicPr preferRelativeResize="0"/>
          <p:nvPr/>
        </p:nvPicPr>
        <p:blipFill rotWithShape="1">
          <a:blip r:embed="rId3">
            <a:alphaModFix/>
          </a:blip>
          <a:srcRect b="0" l="0" r="0" t="1816"/>
          <a:stretch/>
        </p:blipFill>
        <p:spPr>
          <a:xfrm>
            <a:off x="3493844" y="2955541"/>
            <a:ext cx="2158762" cy="1338540"/>
          </a:xfrm>
          <a:prstGeom prst="rect">
            <a:avLst/>
          </a:prstGeom>
          <a:noFill/>
          <a:ln>
            <a:noFill/>
          </a:ln>
        </p:spPr>
      </p:pic>
      <p:pic>
        <p:nvPicPr>
          <p:cNvPr id="231" name="Google Shape;231;p12"/>
          <p:cNvPicPr preferRelativeResize="0"/>
          <p:nvPr/>
        </p:nvPicPr>
        <p:blipFill rotWithShape="1">
          <a:blip r:embed="rId4">
            <a:alphaModFix/>
          </a:blip>
          <a:srcRect b="0" l="0" r="0" t="0"/>
          <a:stretch/>
        </p:blipFill>
        <p:spPr>
          <a:xfrm>
            <a:off x="284625" y="2930725"/>
            <a:ext cx="2247809" cy="1363353"/>
          </a:xfrm>
          <a:prstGeom prst="rect">
            <a:avLst/>
          </a:prstGeom>
          <a:noFill/>
          <a:ln>
            <a:noFill/>
          </a:ln>
        </p:spPr>
      </p:pic>
      <p:grpSp>
        <p:nvGrpSpPr>
          <p:cNvPr id="232" name="Google Shape;232;p12"/>
          <p:cNvGrpSpPr/>
          <p:nvPr/>
        </p:nvGrpSpPr>
        <p:grpSpPr>
          <a:xfrm>
            <a:off x="6395143" y="2944128"/>
            <a:ext cx="2062828" cy="1502480"/>
            <a:chOff x="6321125" y="3278450"/>
            <a:chExt cx="2213097" cy="1701563"/>
          </a:xfrm>
        </p:grpSpPr>
        <p:pic>
          <p:nvPicPr>
            <p:cNvPr id="233" name="Google Shape;233;p12"/>
            <p:cNvPicPr preferRelativeResize="0"/>
            <p:nvPr/>
          </p:nvPicPr>
          <p:blipFill rotWithShape="1">
            <a:blip r:embed="rId5">
              <a:alphaModFix/>
            </a:blip>
            <a:srcRect b="0" l="0" r="0" t="0"/>
            <a:stretch/>
          </p:blipFill>
          <p:spPr>
            <a:xfrm>
              <a:off x="6321125" y="3278450"/>
              <a:ext cx="2177400" cy="731428"/>
            </a:xfrm>
            <a:prstGeom prst="rect">
              <a:avLst/>
            </a:prstGeom>
            <a:noFill/>
            <a:ln>
              <a:noFill/>
            </a:ln>
          </p:spPr>
        </p:pic>
        <p:pic>
          <p:nvPicPr>
            <p:cNvPr id="234" name="Google Shape;234;p12"/>
            <p:cNvPicPr preferRelativeResize="0"/>
            <p:nvPr/>
          </p:nvPicPr>
          <p:blipFill rotWithShape="1">
            <a:blip r:embed="rId6">
              <a:alphaModFix/>
            </a:blip>
            <a:srcRect b="0" l="0" r="0" t="0"/>
            <a:stretch/>
          </p:blipFill>
          <p:spPr>
            <a:xfrm>
              <a:off x="6342500" y="4128513"/>
              <a:ext cx="851500" cy="851500"/>
            </a:xfrm>
            <a:prstGeom prst="rect">
              <a:avLst/>
            </a:prstGeom>
            <a:noFill/>
            <a:ln>
              <a:noFill/>
            </a:ln>
          </p:spPr>
        </p:pic>
        <p:pic>
          <p:nvPicPr>
            <p:cNvPr id="235" name="Google Shape;235;p12"/>
            <p:cNvPicPr preferRelativeResize="0"/>
            <p:nvPr/>
          </p:nvPicPr>
          <p:blipFill rotWithShape="1">
            <a:blip r:embed="rId7">
              <a:alphaModFix/>
            </a:blip>
            <a:srcRect b="0" l="0" r="0" t="0"/>
            <a:stretch/>
          </p:blipFill>
          <p:spPr>
            <a:xfrm>
              <a:off x="7194000" y="4139866"/>
              <a:ext cx="1340222" cy="828821"/>
            </a:xfrm>
            <a:prstGeom prst="rect">
              <a:avLst/>
            </a:prstGeom>
            <a:noFill/>
            <a:ln>
              <a:noFill/>
            </a:ln>
          </p:spPr>
        </p:pic>
      </p:grpSp>
      <p:sp>
        <p:nvSpPr>
          <p:cNvPr id="236" name="Google Shape;236;p12"/>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12"/>
          <p:cNvPicPr preferRelativeResize="0"/>
          <p:nvPr/>
        </p:nvPicPr>
        <p:blipFill rotWithShape="1">
          <a:blip r:embed="rId8">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238" name="Google Shape;238;p12"/>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Tipos de lenguajes de  programación </a:t>
            </a:r>
            <a:endParaRPr sz="1800">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3"/>
          <p:cNvSpPr txBox="1"/>
          <p:nvPr>
            <p:ph type="title"/>
          </p:nvPr>
        </p:nvSpPr>
        <p:spPr>
          <a:xfrm>
            <a:off x="311725" y="500925"/>
            <a:ext cx="3706500" cy="26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Algoritmos</a:t>
            </a:r>
            <a:endParaRPr/>
          </a:p>
          <a:p>
            <a:pPr indent="0" lvl="0" marL="0" rtl="0" algn="l">
              <a:lnSpc>
                <a:spcPct val="100000"/>
              </a:lnSpc>
              <a:spcBef>
                <a:spcPts val="0"/>
              </a:spcBef>
              <a:spcAft>
                <a:spcPts val="0"/>
              </a:spcAft>
              <a:buSzPts val="2800"/>
              <a:buNone/>
            </a:pPr>
            <a:r>
              <a:t/>
            </a:r>
            <a:endParaRPr/>
          </a:p>
          <a:p>
            <a:pPr indent="-323850" lvl="0" marL="457200" rtl="0" algn="l">
              <a:lnSpc>
                <a:spcPct val="100000"/>
              </a:lnSpc>
              <a:spcBef>
                <a:spcPts val="0"/>
              </a:spcBef>
              <a:spcAft>
                <a:spcPts val="0"/>
              </a:spcAft>
              <a:buSzPts val="1500"/>
              <a:buChar char="●"/>
            </a:pPr>
            <a:r>
              <a:rPr lang="es-419" sz="1500"/>
              <a:t>Secuencia ordenada</a:t>
            </a:r>
            <a:endParaRPr sz="1500"/>
          </a:p>
          <a:p>
            <a:pPr indent="0" lvl="0" marL="457200" rtl="0" algn="l">
              <a:lnSpc>
                <a:spcPct val="100000"/>
              </a:lnSpc>
              <a:spcBef>
                <a:spcPts val="0"/>
              </a:spcBef>
              <a:spcAft>
                <a:spcPts val="0"/>
              </a:spcAft>
              <a:buSzPts val="2800"/>
              <a:buNone/>
            </a:pPr>
            <a:r>
              <a:t/>
            </a:r>
            <a:endParaRPr sz="1500"/>
          </a:p>
          <a:p>
            <a:pPr indent="-323850" lvl="0" marL="457200" rtl="0" algn="l">
              <a:lnSpc>
                <a:spcPct val="100000"/>
              </a:lnSpc>
              <a:spcBef>
                <a:spcPts val="0"/>
              </a:spcBef>
              <a:spcAft>
                <a:spcPts val="0"/>
              </a:spcAft>
              <a:buSzPts val="1500"/>
              <a:buChar char="●"/>
            </a:pPr>
            <a:r>
              <a:rPr lang="es-419" sz="1500"/>
              <a:t>Pasos específicos</a:t>
            </a:r>
            <a:endParaRPr sz="1500"/>
          </a:p>
          <a:p>
            <a:pPr indent="0" lvl="0" marL="457200" rtl="0" algn="l">
              <a:lnSpc>
                <a:spcPct val="100000"/>
              </a:lnSpc>
              <a:spcBef>
                <a:spcPts val="0"/>
              </a:spcBef>
              <a:spcAft>
                <a:spcPts val="0"/>
              </a:spcAft>
              <a:buSzPts val="2800"/>
              <a:buNone/>
            </a:pPr>
            <a:r>
              <a:t/>
            </a:r>
            <a:endParaRPr sz="1500"/>
          </a:p>
          <a:p>
            <a:pPr indent="-323850" lvl="0" marL="457200" rtl="0" algn="l">
              <a:lnSpc>
                <a:spcPct val="100000"/>
              </a:lnSpc>
              <a:spcBef>
                <a:spcPts val="0"/>
              </a:spcBef>
              <a:spcAft>
                <a:spcPts val="0"/>
              </a:spcAft>
              <a:buSzPts val="1500"/>
              <a:buChar char="●"/>
            </a:pPr>
            <a:r>
              <a:rPr lang="es-419" sz="1500"/>
              <a:t>Solución</a:t>
            </a:r>
            <a:endParaRPr sz="1500"/>
          </a:p>
          <a:p>
            <a:pPr indent="0" lvl="0" marL="457200" rtl="0" algn="l">
              <a:lnSpc>
                <a:spcPct val="100000"/>
              </a:lnSpc>
              <a:spcBef>
                <a:spcPts val="0"/>
              </a:spcBef>
              <a:spcAft>
                <a:spcPts val="0"/>
              </a:spcAft>
              <a:buSzPts val="2800"/>
              <a:buNone/>
            </a:pPr>
            <a:r>
              <a:t/>
            </a:r>
            <a:endParaRPr sz="1500"/>
          </a:p>
          <a:p>
            <a:pPr indent="-323850" lvl="0" marL="457200" rtl="0" algn="l">
              <a:lnSpc>
                <a:spcPct val="100000"/>
              </a:lnSpc>
              <a:spcBef>
                <a:spcPts val="0"/>
              </a:spcBef>
              <a:spcAft>
                <a:spcPts val="0"/>
              </a:spcAft>
              <a:buSzPts val="1500"/>
              <a:buChar char="●"/>
            </a:pPr>
            <a:r>
              <a:rPr lang="es-419" sz="1500"/>
              <a:t>Independiente  del lenguaje</a:t>
            </a:r>
            <a:endParaRPr sz="1500"/>
          </a:p>
        </p:txBody>
      </p:sp>
      <p:pic>
        <p:nvPicPr>
          <p:cNvPr id="244" name="Google Shape;244;p13"/>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245" name="Google Shape;245;p13"/>
          <p:cNvSpPr txBox="1"/>
          <p:nvPr/>
        </p:nvSpPr>
        <p:spPr>
          <a:xfrm>
            <a:off x="4435675" y="3575950"/>
            <a:ext cx="45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3"/>
          <p:cNvSpPr txBox="1"/>
          <p:nvPr/>
        </p:nvSpPr>
        <p:spPr>
          <a:xfrm>
            <a:off x="4435675" y="799475"/>
            <a:ext cx="4574700" cy="3285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400"/>
              <a:buFont typeface="Arial"/>
              <a:buNone/>
            </a:pPr>
            <a:r>
              <a:rPr b="1" i="0" lang="es-419" sz="1400" u="none" cap="none" strike="noStrike">
                <a:solidFill>
                  <a:schemeClr val="dk2"/>
                </a:solidFill>
                <a:latin typeface="Arial"/>
                <a:ea typeface="Arial"/>
                <a:cs typeface="Arial"/>
                <a:sym typeface="Arial"/>
              </a:rPr>
              <a:t>Concepto de Algoritmo</a:t>
            </a:r>
            <a:endParaRPr b="1" i="0" sz="1700" u="none" cap="none" strike="noStrike">
              <a:solidFill>
                <a:schemeClr val="dk2"/>
              </a:solidFill>
              <a:latin typeface="Arial"/>
              <a:ea typeface="Arial"/>
              <a:cs typeface="Arial"/>
              <a:sym typeface="Arial"/>
            </a:endParaRPr>
          </a:p>
          <a:p>
            <a:pPr indent="0" lvl="0" marL="0" marR="0" rtl="0" algn="just">
              <a:lnSpc>
                <a:spcPct val="100000"/>
              </a:lnSpc>
              <a:spcBef>
                <a:spcPts val="9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Un algoritmo es una secuencia ordenada de acciones (llamadas “acciones primitivas”) que pueden ser ejecutadas por una máquina y que dan la solución a un problema dado.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Un algoritmo es un método para resolver un problema mediante una serie de pasos.</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Los algoritmos son independientes tanto del lenguaje de programación como de la computadora que los ejecuta.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En cada problema el algoritmo se puede expresar en un lenguaje  diferente de programación y ejecutarse en una computadora distinta; sin embargo, el algoritmo será siempre el mismo.</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4"/>
          <p:cNvSpPr txBox="1"/>
          <p:nvPr>
            <p:ph idx="4294967295" type="body"/>
          </p:nvPr>
        </p:nvSpPr>
        <p:spPr>
          <a:xfrm>
            <a:off x="388875" y="1512500"/>
            <a:ext cx="2324700" cy="7335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Información y datos</a:t>
            </a:r>
            <a:endParaRPr sz="1200">
              <a:latin typeface="Arial"/>
              <a:ea typeface="Arial"/>
              <a:cs typeface="Arial"/>
              <a:sym typeface="Arial"/>
            </a:endParaRPr>
          </a:p>
        </p:txBody>
      </p:sp>
      <p:sp>
        <p:nvSpPr>
          <p:cNvPr id="252" name="Google Shape;252;p14"/>
          <p:cNvSpPr txBox="1"/>
          <p:nvPr>
            <p:ph idx="4294967295" type="body"/>
          </p:nvPr>
        </p:nvSpPr>
        <p:spPr>
          <a:xfrm>
            <a:off x="3514288" y="1129225"/>
            <a:ext cx="2177400" cy="38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300"/>
              <a:buNone/>
            </a:pPr>
            <a:r>
              <a:rPr b="1" lang="es-419" sz="1400">
                <a:latin typeface="Arial"/>
                <a:ea typeface="Arial"/>
                <a:cs typeface="Arial"/>
                <a:sym typeface="Arial"/>
              </a:rPr>
              <a:t>Proceso</a:t>
            </a:r>
            <a:endParaRPr b="1" sz="2000">
              <a:solidFill>
                <a:srgbClr val="434343"/>
              </a:solidFill>
              <a:latin typeface="Arial"/>
              <a:ea typeface="Arial"/>
              <a:cs typeface="Arial"/>
              <a:sym typeface="Arial"/>
            </a:endParaRPr>
          </a:p>
        </p:txBody>
      </p:sp>
      <p:sp>
        <p:nvSpPr>
          <p:cNvPr id="253" name="Google Shape;253;p14"/>
          <p:cNvSpPr txBox="1"/>
          <p:nvPr>
            <p:ph idx="4294967295" type="body"/>
          </p:nvPr>
        </p:nvSpPr>
        <p:spPr>
          <a:xfrm>
            <a:off x="6653050" y="1522850"/>
            <a:ext cx="2090400" cy="7128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Resultado esperado.</a:t>
            </a:r>
            <a:endParaRPr sz="1200">
              <a:latin typeface="Arial"/>
              <a:ea typeface="Arial"/>
              <a:cs typeface="Arial"/>
              <a:sym typeface="Arial"/>
            </a:endParaRPr>
          </a:p>
        </p:txBody>
      </p:sp>
      <p:sp>
        <p:nvSpPr>
          <p:cNvPr id="254" name="Google Shape;254;p14"/>
          <p:cNvSpPr txBox="1"/>
          <p:nvPr>
            <p:ph idx="4294967295" type="body"/>
          </p:nvPr>
        </p:nvSpPr>
        <p:spPr>
          <a:xfrm>
            <a:off x="3557788" y="1512500"/>
            <a:ext cx="2090400" cy="7335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Font typeface="Arial"/>
              <a:buChar char="●"/>
            </a:pPr>
            <a:r>
              <a:rPr lang="es-419" sz="1200">
                <a:latin typeface="Arial"/>
                <a:ea typeface="Arial"/>
                <a:cs typeface="Arial"/>
                <a:sym typeface="Arial"/>
              </a:rPr>
              <a:t>Acciones y cálculos a realizar.</a:t>
            </a:r>
            <a:endParaRPr sz="12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200">
              <a:latin typeface="Arial"/>
              <a:ea typeface="Arial"/>
              <a:cs typeface="Arial"/>
              <a:sym typeface="Arial"/>
            </a:endParaRPr>
          </a:p>
        </p:txBody>
      </p:sp>
      <p:sp>
        <p:nvSpPr>
          <p:cNvPr id="255" name="Google Shape;255;p14"/>
          <p:cNvSpPr txBox="1"/>
          <p:nvPr>
            <p:ph idx="4294967295" type="body"/>
          </p:nvPr>
        </p:nvSpPr>
        <p:spPr>
          <a:xfrm>
            <a:off x="6609550" y="1129225"/>
            <a:ext cx="2177400" cy="38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SzPts val="1300"/>
              <a:buNone/>
            </a:pPr>
            <a:r>
              <a:rPr b="1" lang="es-419" sz="1400">
                <a:latin typeface="Arial"/>
                <a:ea typeface="Arial"/>
                <a:cs typeface="Arial"/>
                <a:sym typeface="Arial"/>
              </a:rPr>
              <a:t>Salida</a:t>
            </a:r>
            <a:endParaRPr b="1" sz="2000">
              <a:solidFill>
                <a:srgbClr val="434343"/>
              </a:solidFill>
              <a:latin typeface="Arial"/>
              <a:ea typeface="Arial"/>
              <a:cs typeface="Arial"/>
              <a:sym typeface="Arial"/>
            </a:endParaRPr>
          </a:p>
        </p:txBody>
      </p:sp>
      <p:sp>
        <p:nvSpPr>
          <p:cNvPr id="256" name="Google Shape;256;p14"/>
          <p:cNvSpPr txBox="1"/>
          <p:nvPr>
            <p:ph idx="4294967295" type="body"/>
          </p:nvPr>
        </p:nvSpPr>
        <p:spPr>
          <a:xfrm>
            <a:off x="462525" y="1129225"/>
            <a:ext cx="2177400" cy="383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400">
                <a:latin typeface="Arial"/>
                <a:ea typeface="Arial"/>
                <a:cs typeface="Arial"/>
                <a:sym typeface="Arial"/>
              </a:rPr>
              <a:t>Entrada</a:t>
            </a:r>
            <a:endParaRPr b="1" sz="2000">
              <a:solidFill>
                <a:srgbClr val="434343"/>
              </a:solidFill>
              <a:latin typeface="Arial"/>
              <a:ea typeface="Arial"/>
              <a:cs typeface="Arial"/>
              <a:sym typeface="Arial"/>
            </a:endParaRPr>
          </a:p>
        </p:txBody>
      </p:sp>
      <p:sp>
        <p:nvSpPr>
          <p:cNvPr id="257" name="Google Shape;257;p14"/>
          <p:cNvSpPr txBox="1"/>
          <p:nvPr>
            <p:ph idx="4294967295" type="body"/>
          </p:nvPr>
        </p:nvSpPr>
        <p:spPr>
          <a:xfrm>
            <a:off x="745250" y="2802575"/>
            <a:ext cx="5206500" cy="17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b="1" lang="es-419" sz="1000">
                <a:latin typeface="Arial"/>
                <a:ea typeface="Arial"/>
                <a:cs typeface="Arial"/>
                <a:sym typeface="Arial"/>
              </a:rPr>
              <a:t>Enunciado: Preparar una taza de té. </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rPr b="1" lang="es-419" sz="1000">
                <a:latin typeface="Arial"/>
                <a:ea typeface="Arial"/>
                <a:cs typeface="Arial"/>
                <a:sym typeface="Arial"/>
              </a:rPr>
              <a:t>Ingredientes: saquito de té, tetera con agua caliente , azúcar o edulcorante c/n.</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rPr b="1" lang="es-419" sz="1000">
                <a:latin typeface="Arial"/>
                <a:ea typeface="Arial"/>
                <a:cs typeface="Arial"/>
                <a:sym typeface="Arial"/>
              </a:rPr>
              <a:t>Utensilios:  taza,  cuchara</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t/>
            </a:r>
            <a:endParaRPr b="1" sz="1000">
              <a:latin typeface="Arial"/>
              <a:ea typeface="Arial"/>
              <a:cs typeface="Arial"/>
              <a:sym typeface="Arial"/>
            </a:endParaRPr>
          </a:p>
          <a:p>
            <a:pPr indent="0" lvl="0" marL="0" rtl="0" algn="l">
              <a:lnSpc>
                <a:spcPct val="100000"/>
              </a:lnSpc>
              <a:spcBef>
                <a:spcPts val="0"/>
              </a:spcBef>
              <a:spcAft>
                <a:spcPts val="0"/>
              </a:spcAft>
              <a:buSzPts val="1300"/>
              <a:buNone/>
            </a:pPr>
            <a:r>
              <a:t/>
            </a:r>
            <a:endParaRPr b="1" sz="1000">
              <a:latin typeface="Arial"/>
              <a:ea typeface="Arial"/>
              <a:cs typeface="Arial"/>
              <a:sym typeface="Arial"/>
            </a:endParaRPr>
          </a:p>
          <a:p>
            <a:pPr indent="0" lvl="0" marL="0" rtl="0" algn="l">
              <a:lnSpc>
                <a:spcPct val="100000"/>
              </a:lnSpc>
              <a:spcBef>
                <a:spcPts val="0"/>
              </a:spcBef>
              <a:spcAft>
                <a:spcPts val="1200"/>
              </a:spcAft>
              <a:buSzPts val="1300"/>
              <a:buNone/>
            </a:pPr>
            <a:r>
              <a:t/>
            </a:r>
            <a:endParaRPr b="1" sz="1000">
              <a:latin typeface="Arial"/>
              <a:ea typeface="Arial"/>
              <a:cs typeface="Arial"/>
              <a:sym typeface="Arial"/>
            </a:endParaRPr>
          </a:p>
        </p:txBody>
      </p:sp>
      <p:grpSp>
        <p:nvGrpSpPr>
          <p:cNvPr id="258" name="Google Shape;258;p14"/>
          <p:cNvGrpSpPr/>
          <p:nvPr/>
        </p:nvGrpSpPr>
        <p:grpSpPr>
          <a:xfrm>
            <a:off x="6342275" y="2979814"/>
            <a:ext cx="1689440" cy="1689156"/>
            <a:chOff x="3357125" y="3424889"/>
            <a:chExt cx="1689440" cy="1689156"/>
          </a:xfrm>
        </p:grpSpPr>
        <p:pic>
          <p:nvPicPr>
            <p:cNvPr id="259" name="Google Shape;259;p14"/>
            <p:cNvPicPr preferRelativeResize="0"/>
            <p:nvPr/>
          </p:nvPicPr>
          <p:blipFill rotWithShape="1">
            <a:blip r:embed="rId3">
              <a:alphaModFix/>
            </a:blip>
            <a:srcRect b="0" l="24803" r="9597" t="34661"/>
            <a:stretch/>
          </p:blipFill>
          <p:spPr>
            <a:xfrm>
              <a:off x="3874938" y="3424889"/>
              <a:ext cx="949125" cy="945336"/>
            </a:xfrm>
            <a:prstGeom prst="rect">
              <a:avLst/>
            </a:prstGeom>
            <a:noFill/>
            <a:ln>
              <a:noFill/>
            </a:ln>
          </p:spPr>
        </p:pic>
        <p:pic>
          <p:nvPicPr>
            <p:cNvPr id="260" name="Google Shape;260;p14"/>
            <p:cNvPicPr preferRelativeResize="0"/>
            <p:nvPr/>
          </p:nvPicPr>
          <p:blipFill rotWithShape="1">
            <a:blip r:embed="rId4">
              <a:alphaModFix/>
            </a:blip>
            <a:srcRect b="0" l="0" r="0" t="0"/>
            <a:stretch/>
          </p:blipFill>
          <p:spPr>
            <a:xfrm>
              <a:off x="3357125" y="3953900"/>
              <a:ext cx="589850" cy="589850"/>
            </a:xfrm>
            <a:prstGeom prst="rect">
              <a:avLst/>
            </a:prstGeom>
            <a:noFill/>
            <a:ln>
              <a:noFill/>
            </a:ln>
          </p:spPr>
        </p:pic>
        <p:pic>
          <p:nvPicPr>
            <p:cNvPr id="261" name="Google Shape;261;p14"/>
            <p:cNvPicPr preferRelativeResize="0"/>
            <p:nvPr/>
          </p:nvPicPr>
          <p:blipFill rotWithShape="1">
            <a:blip r:embed="rId5">
              <a:alphaModFix/>
            </a:blip>
            <a:srcRect b="0" l="0" r="0" t="0"/>
            <a:stretch/>
          </p:blipFill>
          <p:spPr>
            <a:xfrm>
              <a:off x="4097440" y="3814500"/>
              <a:ext cx="949125" cy="712800"/>
            </a:xfrm>
            <a:prstGeom prst="rect">
              <a:avLst/>
            </a:prstGeom>
            <a:noFill/>
            <a:ln>
              <a:noFill/>
            </a:ln>
          </p:spPr>
        </p:pic>
        <p:pic>
          <p:nvPicPr>
            <p:cNvPr id="262" name="Google Shape;262;p14"/>
            <p:cNvPicPr preferRelativeResize="0"/>
            <p:nvPr/>
          </p:nvPicPr>
          <p:blipFill rotWithShape="1">
            <a:blip r:embed="rId6">
              <a:alphaModFix/>
            </a:blip>
            <a:srcRect b="0" l="0" r="0" t="0"/>
            <a:stretch/>
          </p:blipFill>
          <p:spPr>
            <a:xfrm flipH="1" rot="1184618">
              <a:off x="3687274" y="4295281"/>
              <a:ext cx="718504" cy="718524"/>
            </a:xfrm>
            <a:prstGeom prst="rect">
              <a:avLst/>
            </a:prstGeom>
            <a:noFill/>
            <a:ln>
              <a:noFill/>
            </a:ln>
          </p:spPr>
        </p:pic>
        <p:pic>
          <p:nvPicPr>
            <p:cNvPr id="263" name="Google Shape;263;p14"/>
            <p:cNvPicPr preferRelativeResize="0"/>
            <p:nvPr/>
          </p:nvPicPr>
          <p:blipFill rotWithShape="1">
            <a:blip r:embed="rId7">
              <a:alphaModFix/>
            </a:blip>
            <a:srcRect b="0" l="0" r="0" t="0"/>
            <a:stretch/>
          </p:blipFill>
          <p:spPr>
            <a:xfrm>
              <a:off x="4175629" y="4359625"/>
              <a:ext cx="708648" cy="589850"/>
            </a:xfrm>
            <a:prstGeom prst="rect">
              <a:avLst/>
            </a:prstGeom>
            <a:noFill/>
            <a:ln>
              <a:noFill/>
            </a:ln>
          </p:spPr>
        </p:pic>
      </p:grpSp>
      <p:cxnSp>
        <p:nvCxnSpPr>
          <p:cNvPr id="264" name="Google Shape;264;p14"/>
          <p:cNvCxnSpPr/>
          <p:nvPr/>
        </p:nvCxnSpPr>
        <p:spPr>
          <a:xfrm flipH="1" rot="10800000">
            <a:off x="836800" y="2404241"/>
            <a:ext cx="7532400" cy="13200"/>
          </a:xfrm>
          <a:prstGeom prst="straightConnector1">
            <a:avLst/>
          </a:prstGeom>
          <a:noFill/>
          <a:ln cap="flat" cmpd="sng" w="9525">
            <a:solidFill>
              <a:schemeClr val="dk2"/>
            </a:solidFill>
            <a:prstDash val="solid"/>
            <a:round/>
            <a:headEnd len="sm" w="sm" type="none"/>
            <a:tailEnd len="sm" w="sm" type="none"/>
          </a:ln>
        </p:spPr>
      </p:cxnSp>
      <p:sp>
        <p:nvSpPr>
          <p:cNvPr id="265" name="Google Shape;265;p14"/>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14"/>
          <p:cNvPicPr preferRelativeResize="0"/>
          <p:nvPr/>
        </p:nvPicPr>
        <p:blipFill rotWithShape="1">
          <a:blip r:embed="rId8">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267" name="Google Shape;267;p14"/>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Etapas del algoritmo</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51"/>
          <p:cNvSpPr txBox="1"/>
          <p:nvPr>
            <p:ph type="title"/>
          </p:nvPr>
        </p:nvSpPr>
        <p:spPr>
          <a:xfrm>
            <a:off x="276600" y="331800"/>
            <a:ext cx="35337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Oportunidad</a:t>
            </a:r>
            <a:endParaRPr/>
          </a:p>
        </p:txBody>
      </p:sp>
      <p:pic>
        <p:nvPicPr>
          <p:cNvPr id="73" name="Google Shape;73;p51"/>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74" name="Google Shape;74;p51"/>
          <p:cNvSpPr txBox="1"/>
          <p:nvPr/>
        </p:nvSpPr>
        <p:spPr>
          <a:xfrm>
            <a:off x="5316386" y="1176314"/>
            <a:ext cx="28994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419" sz="1400" u="none" cap="none" strike="noStrike">
                <a:solidFill>
                  <a:srgbClr val="000000"/>
                </a:solidFill>
                <a:latin typeface="Arial"/>
                <a:ea typeface="Arial"/>
                <a:cs typeface="Arial"/>
                <a:sym typeface="Arial"/>
              </a:rPr>
              <a:t>Lunes de 1400 a 1800 Hs</a:t>
            </a:r>
            <a:endParaRPr/>
          </a:p>
          <a:p>
            <a:pPr indent="0" lvl="0" marL="0" marR="0" rtl="0" algn="l">
              <a:lnSpc>
                <a:spcPct val="100000"/>
              </a:lnSpc>
              <a:spcBef>
                <a:spcPts val="0"/>
              </a:spcBef>
              <a:spcAft>
                <a:spcPts val="0"/>
              </a:spcAft>
              <a:buNone/>
            </a:pPr>
            <a:r>
              <a:rPr b="0" i="0" lang="es-419" sz="1400" u="none" cap="none" strike="noStrike">
                <a:solidFill>
                  <a:srgbClr val="000000"/>
                </a:solidFill>
                <a:latin typeface="Arial"/>
                <a:ea typeface="Arial"/>
                <a:cs typeface="Arial"/>
                <a:sym typeface="Arial"/>
              </a:rPr>
              <a:t>Laboratorio </a:t>
            </a:r>
            <a:r>
              <a:rPr lang="es-419"/>
              <a:t>207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5"/>
          <p:cNvSpPr txBox="1"/>
          <p:nvPr>
            <p:ph idx="2" type="body"/>
          </p:nvPr>
        </p:nvSpPr>
        <p:spPr>
          <a:xfrm>
            <a:off x="4726625" y="621900"/>
            <a:ext cx="4219200" cy="420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s-419" sz="1000">
                <a:latin typeface="Arial"/>
                <a:ea typeface="Arial"/>
                <a:cs typeface="Arial"/>
                <a:sym typeface="Arial"/>
              </a:rPr>
              <a:t>Receta:</a:t>
            </a:r>
            <a:endParaRPr sz="1000">
              <a:latin typeface="Arial"/>
              <a:ea typeface="Arial"/>
              <a:cs typeface="Arial"/>
              <a:sym typeface="Arial"/>
            </a:endParaRPr>
          </a:p>
          <a:p>
            <a:pPr indent="0" lvl="0" marL="0" rtl="0" algn="l">
              <a:lnSpc>
                <a:spcPct val="100000"/>
              </a:lnSpc>
              <a:spcBef>
                <a:spcPts val="0"/>
              </a:spcBef>
              <a:spcAft>
                <a:spcPts val="0"/>
              </a:spcAft>
              <a:buSzPts val="1300"/>
              <a:buNone/>
            </a:pPr>
            <a:r>
              <a:t/>
            </a:r>
            <a:endParaRPr sz="1000">
              <a:latin typeface="Arial"/>
              <a:ea typeface="Arial"/>
              <a:cs typeface="Arial"/>
              <a:sym typeface="Arial"/>
            </a:endParaRPr>
          </a:p>
          <a:p>
            <a:pPr indent="0" lvl="0" marL="0" marR="0" rtl="0" algn="l">
              <a:lnSpc>
                <a:spcPct val="115000"/>
              </a:lnSpc>
              <a:spcBef>
                <a:spcPts val="0"/>
              </a:spcBef>
              <a:spcAft>
                <a:spcPts val="0"/>
              </a:spcAft>
              <a:buSzPts val="1300"/>
              <a:buNone/>
            </a:pPr>
            <a:r>
              <a:rPr b="1" lang="es-419" sz="1000">
                <a:latin typeface="Arial"/>
                <a:ea typeface="Arial"/>
                <a:cs typeface="Arial"/>
                <a:sym typeface="Arial"/>
              </a:rPr>
              <a:t>ENTRADA</a:t>
            </a:r>
            <a:r>
              <a:rPr lang="es-419" sz="1000">
                <a:latin typeface="Arial"/>
                <a:ea typeface="Arial"/>
                <a:cs typeface="Arial"/>
                <a:sym typeface="Arial"/>
              </a:rPr>
              <a:t>: </a:t>
            </a:r>
            <a:endParaRPr sz="1000">
              <a:latin typeface="Arial"/>
              <a:ea typeface="Arial"/>
              <a:cs typeface="Arial"/>
              <a:sym typeface="Arial"/>
            </a:endParaRPr>
          </a:p>
          <a:p>
            <a:pPr indent="-228600" lvl="0" marL="393700" marR="0" rtl="0" algn="l">
              <a:lnSpc>
                <a:spcPct val="115000"/>
              </a:lnSpc>
              <a:spcBef>
                <a:spcPts val="0"/>
              </a:spcBef>
              <a:spcAft>
                <a:spcPts val="0"/>
              </a:spcAft>
              <a:buSzPts val="1000"/>
              <a:buFont typeface="Arial"/>
              <a:buAutoNum type="arabicPeriod"/>
            </a:pPr>
            <a:r>
              <a:rPr lang="es-419" sz="1000">
                <a:latin typeface="Arial"/>
                <a:ea typeface="Arial"/>
                <a:cs typeface="Arial"/>
                <a:sym typeface="Arial"/>
              </a:rPr>
              <a:t> Recolectar  taza,  saquito de té, tetera con agua caliente,  cuchara y </a:t>
            </a:r>
            <a:r>
              <a:rPr b="1" lang="es-419" sz="1000">
                <a:latin typeface="Arial"/>
                <a:ea typeface="Arial"/>
                <a:cs typeface="Arial"/>
                <a:sym typeface="Arial"/>
              </a:rPr>
              <a:t>azúcar</a:t>
            </a:r>
            <a:r>
              <a:rPr lang="es-419" sz="1000">
                <a:latin typeface="Arial"/>
                <a:ea typeface="Arial"/>
                <a:cs typeface="Arial"/>
                <a:sym typeface="Arial"/>
              </a:rPr>
              <a:t>. </a:t>
            </a:r>
            <a:endParaRPr sz="1000">
              <a:latin typeface="Arial"/>
              <a:ea typeface="Arial"/>
              <a:cs typeface="Arial"/>
              <a:sym typeface="Arial"/>
            </a:endParaRPr>
          </a:p>
          <a:p>
            <a:pPr indent="0" lvl="0" marL="457200" marR="0" rtl="0" algn="l">
              <a:lnSpc>
                <a:spcPct val="115000"/>
              </a:lnSpc>
              <a:spcBef>
                <a:spcPts val="0"/>
              </a:spcBef>
              <a:spcAft>
                <a:spcPts val="0"/>
              </a:spcAft>
              <a:buSzPts val="1300"/>
              <a:buNone/>
            </a:pPr>
            <a:r>
              <a:t/>
            </a:r>
            <a:endParaRPr sz="1000">
              <a:latin typeface="Arial"/>
              <a:ea typeface="Arial"/>
              <a:cs typeface="Arial"/>
              <a:sym typeface="Arial"/>
            </a:endParaRPr>
          </a:p>
          <a:p>
            <a:pPr indent="0" lvl="0" marL="0" marR="0" rtl="0" algn="l">
              <a:lnSpc>
                <a:spcPct val="115000"/>
              </a:lnSpc>
              <a:spcBef>
                <a:spcPts val="0"/>
              </a:spcBef>
              <a:spcAft>
                <a:spcPts val="0"/>
              </a:spcAft>
              <a:buSzPts val="1300"/>
              <a:buNone/>
            </a:pPr>
            <a:r>
              <a:rPr b="1" lang="es-419" sz="1000">
                <a:latin typeface="Arial"/>
                <a:ea typeface="Arial"/>
                <a:cs typeface="Arial"/>
                <a:sym typeface="Arial"/>
              </a:rPr>
              <a:t>PROCESO: </a:t>
            </a:r>
            <a:endParaRPr b="1" sz="1000">
              <a:latin typeface="Arial"/>
              <a:ea typeface="Arial"/>
              <a:cs typeface="Arial"/>
              <a:sym typeface="Arial"/>
            </a:endParaRPr>
          </a:p>
          <a:p>
            <a:pPr indent="-228600" lvl="0" marL="393700" rtl="0" algn="l">
              <a:lnSpc>
                <a:spcPct val="115000"/>
              </a:lnSpc>
              <a:spcBef>
                <a:spcPts val="0"/>
              </a:spcBef>
              <a:spcAft>
                <a:spcPts val="0"/>
              </a:spcAft>
              <a:buSzPts val="1000"/>
              <a:buFont typeface="Arial"/>
              <a:buAutoNum type="arabicPeriod" startAt="2"/>
            </a:pPr>
            <a:r>
              <a:rPr lang="es-419" sz="1000">
                <a:latin typeface="Arial"/>
                <a:ea typeface="Arial"/>
                <a:cs typeface="Arial"/>
                <a:sym typeface="Arial"/>
              </a:rPr>
              <a:t>Tomar la taza</a:t>
            </a:r>
            <a:endParaRPr sz="1000">
              <a:latin typeface="Arial"/>
              <a:ea typeface="Arial"/>
              <a:cs typeface="Arial"/>
              <a:sym typeface="Arial"/>
            </a:endParaRPr>
          </a:p>
          <a:p>
            <a:pPr indent="457200" lvl="0" marL="0" rtl="0" algn="l">
              <a:lnSpc>
                <a:spcPct val="115000"/>
              </a:lnSpc>
              <a:spcBef>
                <a:spcPts val="0"/>
              </a:spcBef>
              <a:spcAft>
                <a:spcPts val="0"/>
              </a:spcAft>
              <a:buSzPts val="1300"/>
              <a:buNone/>
            </a:pPr>
            <a:r>
              <a:rPr lang="es-419" sz="1000">
                <a:latin typeface="Arial"/>
                <a:ea typeface="Arial"/>
                <a:cs typeface="Arial"/>
                <a:sym typeface="Arial"/>
              </a:rPr>
              <a:t>Introducir el saquito de té</a:t>
            </a:r>
            <a:endParaRPr sz="1000">
              <a:latin typeface="Arial"/>
              <a:ea typeface="Arial"/>
              <a:cs typeface="Arial"/>
              <a:sym typeface="Arial"/>
            </a:endParaRPr>
          </a:p>
          <a:p>
            <a:pPr indent="457200" lvl="0" marL="0" rtl="0" algn="l">
              <a:lnSpc>
                <a:spcPct val="115000"/>
              </a:lnSpc>
              <a:spcBef>
                <a:spcPts val="0"/>
              </a:spcBef>
              <a:spcAft>
                <a:spcPts val="0"/>
              </a:spcAft>
              <a:buSzPts val="1300"/>
              <a:buNone/>
            </a:pPr>
            <a:r>
              <a:rPr lang="es-419" sz="1000">
                <a:latin typeface="Arial"/>
                <a:ea typeface="Arial"/>
                <a:cs typeface="Arial"/>
                <a:sym typeface="Arial"/>
              </a:rPr>
              <a:t>Tomar tetera con agua caliente</a:t>
            </a:r>
            <a:endParaRPr sz="1000">
              <a:latin typeface="Arial"/>
              <a:ea typeface="Arial"/>
              <a:cs typeface="Arial"/>
              <a:sym typeface="Arial"/>
            </a:endParaRPr>
          </a:p>
          <a:p>
            <a:pPr indent="0" lvl="0" marL="457200" rtl="0" algn="l">
              <a:lnSpc>
                <a:spcPct val="115000"/>
              </a:lnSpc>
              <a:spcBef>
                <a:spcPts val="0"/>
              </a:spcBef>
              <a:spcAft>
                <a:spcPts val="0"/>
              </a:spcAft>
              <a:buSzPts val="1300"/>
              <a:buNone/>
            </a:pPr>
            <a:r>
              <a:rPr b="1" lang="es-419" sz="1000">
                <a:solidFill>
                  <a:srgbClr val="C27BA0"/>
                </a:solidFill>
                <a:latin typeface="Arial"/>
                <a:ea typeface="Arial"/>
                <a:cs typeface="Arial"/>
                <a:sym typeface="Arial"/>
              </a:rPr>
              <a:t>MIENTRAS </a:t>
            </a:r>
            <a:r>
              <a:rPr lang="es-419" sz="1000">
                <a:latin typeface="Arial"/>
                <a:ea typeface="Arial"/>
                <a:cs typeface="Arial"/>
                <a:sym typeface="Arial"/>
              </a:rPr>
              <a:t>la taza no esté llena </a:t>
            </a:r>
            <a:r>
              <a:rPr b="1" lang="es-419" sz="1000">
                <a:latin typeface="Arial"/>
                <a:ea typeface="Arial"/>
                <a:cs typeface="Arial"/>
                <a:sym typeface="Arial"/>
              </a:rPr>
              <a:t>Hacer</a:t>
            </a:r>
            <a:endParaRPr b="1" sz="1000">
              <a:latin typeface="Arial"/>
              <a:ea typeface="Arial"/>
              <a:cs typeface="Arial"/>
              <a:sym typeface="Arial"/>
            </a:endParaRPr>
          </a:p>
          <a:p>
            <a:pPr indent="457200" lvl="0" marL="457200" rtl="0" algn="l">
              <a:lnSpc>
                <a:spcPct val="115000"/>
              </a:lnSpc>
              <a:spcBef>
                <a:spcPts val="0"/>
              </a:spcBef>
              <a:spcAft>
                <a:spcPts val="0"/>
              </a:spcAft>
              <a:buSzPts val="1300"/>
              <a:buNone/>
            </a:pPr>
            <a:r>
              <a:rPr lang="es-419" sz="1000">
                <a:latin typeface="Arial"/>
                <a:ea typeface="Arial"/>
                <a:cs typeface="Arial"/>
                <a:sym typeface="Arial"/>
              </a:rPr>
              <a:t>Agregar el agua caliente.</a:t>
            </a:r>
            <a:endParaRPr sz="1000">
              <a:latin typeface="Arial"/>
              <a:ea typeface="Arial"/>
              <a:cs typeface="Arial"/>
              <a:sym typeface="Arial"/>
            </a:endParaRPr>
          </a:p>
          <a:p>
            <a:pPr indent="0" lvl="0" marL="457200" rtl="0" algn="l">
              <a:lnSpc>
                <a:spcPct val="115000"/>
              </a:lnSpc>
              <a:spcBef>
                <a:spcPts val="0"/>
              </a:spcBef>
              <a:spcAft>
                <a:spcPts val="0"/>
              </a:spcAft>
              <a:buSzPts val="1300"/>
              <a:buNone/>
            </a:pPr>
            <a:r>
              <a:rPr b="1" lang="es-419" sz="1000">
                <a:solidFill>
                  <a:srgbClr val="C27BA0"/>
                </a:solidFill>
                <a:latin typeface="Arial"/>
                <a:ea typeface="Arial"/>
                <a:cs typeface="Arial"/>
                <a:sym typeface="Arial"/>
              </a:rPr>
              <a:t>FINMIENTRAS</a:t>
            </a:r>
            <a:endParaRPr b="1" sz="1000">
              <a:latin typeface="Arial"/>
              <a:ea typeface="Arial"/>
              <a:cs typeface="Arial"/>
              <a:sym typeface="Arial"/>
            </a:endParaRPr>
          </a:p>
          <a:p>
            <a:pPr indent="0" lvl="0" marL="457200" rtl="0" algn="l">
              <a:lnSpc>
                <a:spcPct val="115000"/>
              </a:lnSpc>
              <a:spcBef>
                <a:spcPts val="0"/>
              </a:spcBef>
              <a:spcAft>
                <a:spcPts val="0"/>
              </a:spcAft>
              <a:buSzPts val="1300"/>
              <a:buNone/>
            </a:pPr>
            <a:r>
              <a:rPr lang="es-419" sz="1000">
                <a:latin typeface="Arial"/>
                <a:ea typeface="Arial"/>
                <a:cs typeface="Arial"/>
                <a:sym typeface="Arial"/>
              </a:rPr>
              <a:t>Sacar saquito </a:t>
            </a:r>
            <a:endParaRPr sz="1000">
              <a:latin typeface="Arial"/>
              <a:ea typeface="Arial"/>
              <a:cs typeface="Arial"/>
              <a:sym typeface="Arial"/>
            </a:endParaRPr>
          </a:p>
          <a:p>
            <a:pPr indent="0" lvl="0" marL="457200" rtl="0" algn="l">
              <a:lnSpc>
                <a:spcPct val="115000"/>
              </a:lnSpc>
              <a:spcBef>
                <a:spcPts val="0"/>
              </a:spcBef>
              <a:spcAft>
                <a:spcPts val="0"/>
              </a:spcAft>
              <a:buSzPts val="1300"/>
              <a:buNone/>
            </a:pPr>
            <a:r>
              <a:rPr b="1" lang="es-419" sz="1000">
                <a:solidFill>
                  <a:srgbClr val="C27BA0"/>
                </a:solidFill>
                <a:latin typeface="Arial"/>
                <a:ea typeface="Arial"/>
                <a:cs typeface="Arial"/>
                <a:sym typeface="Arial"/>
              </a:rPr>
              <a:t>SI</a:t>
            </a:r>
            <a:r>
              <a:rPr lang="es-419" sz="1000">
                <a:solidFill>
                  <a:srgbClr val="C27BA0"/>
                </a:solidFill>
                <a:latin typeface="Arial"/>
                <a:ea typeface="Arial"/>
                <a:cs typeface="Arial"/>
                <a:sym typeface="Arial"/>
              </a:rPr>
              <a:t>  </a:t>
            </a:r>
            <a:r>
              <a:rPr lang="es-419" sz="1000">
                <a:latin typeface="Arial"/>
                <a:ea typeface="Arial"/>
                <a:cs typeface="Arial"/>
                <a:sym typeface="Arial"/>
              </a:rPr>
              <a:t>endulza con azúcar E</a:t>
            </a:r>
            <a:r>
              <a:rPr b="1" lang="es-419" sz="1000">
                <a:latin typeface="Arial"/>
                <a:ea typeface="Arial"/>
                <a:cs typeface="Arial"/>
                <a:sym typeface="Arial"/>
              </a:rPr>
              <a:t>ntonces</a:t>
            </a:r>
            <a:endParaRPr b="1" sz="1000">
              <a:latin typeface="Arial"/>
              <a:ea typeface="Arial"/>
              <a:cs typeface="Arial"/>
              <a:sym typeface="Arial"/>
            </a:endParaRPr>
          </a:p>
          <a:p>
            <a:pPr indent="457200" lvl="0" marL="457200" rtl="0" algn="l">
              <a:lnSpc>
                <a:spcPct val="115000"/>
              </a:lnSpc>
              <a:spcBef>
                <a:spcPts val="0"/>
              </a:spcBef>
              <a:spcAft>
                <a:spcPts val="0"/>
              </a:spcAft>
              <a:buSzPts val="1300"/>
              <a:buNone/>
            </a:pPr>
            <a:r>
              <a:rPr lang="es-419" sz="1000">
                <a:latin typeface="Arial"/>
                <a:ea typeface="Arial"/>
                <a:cs typeface="Arial"/>
                <a:sym typeface="Arial"/>
              </a:rPr>
              <a:t>Agregar azucar</a:t>
            </a:r>
            <a:endParaRPr sz="1000">
              <a:latin typeface="Arial"/>
              <a:ea typeface="Arial"/>
              <a:cs typeface="Arial"/>
              <a:sym typeface="Arial"/>
            </a:endParaRPr>
          </a:p>
          <a:p>
            <a:pPr indent="0" lvl="0" marL="457200" rtl="0" algn="l">
              <a:lnSpc>
                <a:spcPct val="115000"/>
              </a:lnSpc>
              <a:spcBef>
                <a:spcPts val="0"/>
              </a:spcBef>
              <a:spcAft>
                <a:spcPts val="0"/>
              </a:spcAft>
              <a:buSzPts val="1300"/>
              <a:buNone/>
            </a:pPr>
            <a:r>
              <a:rPr b="1" lang="es-419" sz="1000">
                <a:solidFill>
                  <a:srgbClr val="C27BA0"/>
                </a:solidFill>
                <a:latin typeface="Arial"/>
                <a:ea typeface="Arial"/>
                <a:cs typeface="Arial"/>
                <a:sym typeface="Arial"/>
              </a:rPr>
              <a:t>SINO</a:t>
            </a:r>
            <a:endParaRPr b="1" sz="1000">
              <a:latin typeface="Arial"/>
              <a:ea typeface="Arial"/>
              <a:cs typeface="Arial"/>
              <a:sym typeface="Arial"/>
            </a:endParaRPr>
          </a:p>
          <a:p>
            <a:pPr indent="457200" lvl="0" marL="457200" rtl="0" algn="l">
              <a:lnSpc>
                <a:spcPct val="115000"/>
              </a:lnSpc>
              <a:spcBef>
                <a:spcPts val="0"/>
              </a:spcBef>
              <a:spcAft>
                <a:spcPts val="0"/>
              </a:spcAft>
              <a:buSzPts val="1300"/>
              <a:buNone/>
            </a:pPr>
            <a:r>
              <a:rPr lang="es-419" sz="1000">
                <a:latin typeface="Arial"/>
                <a:ea typeface="Arial"/>
                <a:cs typeface="Arial"/>
                <a:sym typeface="Arial"/>
              </a:rPr>
              <a:t>Agregar edulcorante</a:t>
            </a:r>
            <a:endParaRPr sz="1000">
              <a:latin typeface="Arial"/>
              <a:ea typeface="Arial"/>
              <a:cs typeface="Arial"/>
              <a:sym typeface="Arial"/>
            </a:endParaRPr>
          </a:p>
          <a:p>
            <a:pPr indent="0" lvl="0" marL="457200" marR="0" rtl="0" algn="l">
              <a:lnSpc>
                <a:spcPct val="115000"/>
              </a:lnSpc>
              <a:spcBef>
                <a:spcPts val="0"/>
              </a:spcBef>
              <a:spcAft>
                <a:spcPts val="0"/>
              </a:spcAft>
              <a:buSzPts val="1300"/>
              <a:buNone/>
            </a:pPr>
            <a:r>
              <a:rPr b="1" lang="es-419" sz="1000">
                <a:solidFill>
                  <a:srgbClr val="C27BA0"/>
                </a:solidFill>
                <a:latin typeface="Arial"/>
                <a:ea typeface="Arial"/>
                <a:cs typeface="Arial"/>
                <a:sym typeface="Arial"/>
              </a:rPr>
              <a:t>FINSI</a:t>
            </a:r>
            <a:endParaRPr sz="1000">
              <a:solidFill>
                <a:srgbClr val="C27BA0"/>
              </a:solidFill>
              <a:latin typeface="Arial"/>
              <a:ea typeface="Arial"/>
              <a:cs typeface="Arial"/>
              <a:sym typeface="Arial"/>
            </a:endParaRPr>
          </a:p>
          <a:p>
            <a:pPr indent="0" lvl="0" marL="457200" rtl="0" algn="l">
              <a:lnSpc>
                <a:spcPct val="115000"/>
              </a:lnSpc>
              <a:spcBef>
                <a:spcPts val="0"/>
              </a:spcBef>
              <a:spcAft>
                <a:spcPts val="0"/>
              </a:spcAft>
              <a:buSzPts val="1300"/>
              <a:buNone/>
            </a:pPr>
            <a:r>
              <a:rPr lang="es-419" sz="1000">
                <a:latin typeface="Arial"/>
                <a:ea typeface="Arial"/>
                <a:cs typeface="Arial"/>
                <a:sym typeface="Arial"/>
              </a:rPr>
              <a:t>Revolver Té</a:t>
            </a:r>
            <a:endParaRPr sz="1000">
              <a:latin typeface="Arial"/>
              <a:ea typeface="Arial"/>
              <a:cs typeface="Arial"/>
              <a:sym typeface="Arial"/>
            </a:endParaRPr>
          </a:p>
          <a:p>
            <a:pPr indent="0" lvl="0" marL="457200" rtl="0" algn="l">
              <a:lnSpc>
                <a:spcPct val="115000"/>
              </a:lnSpc>
              <a:spcBef>
                <a:spcPts val="0"/>
              </a:spcBef>
              <a:spcAft>
                <a:spcPts val="0"/>
              </a:spcAft>
              <a:buSzPts val="1300"/>
              <a:buNone/>
            </a:pPr>
            <a:r>
              <a:t/>
            </a:r>
            <a:endParaRPr sz="1000">
              <a:latin typeface="Arial"/>
              <a:ea typeface="Arial"/>
              <a:cs typeface="Arial"/>
              <a:sym typeface="Arial"/>
            </a:endParaRPr>
          </a:p>
          <a:p>
            <a:pPr indent="0" lvl="0" marL="0" rtl="0" algn="l">
              <a:lnSpc>
                <a:spcPct val="115000"/>
              </a:lnSpc>
              <a:spcBef>
                <a:spcPts val="0"/>
              </a:spcBef>
              <a:spcAft>
                <a:spcPts val="0"/>
              </a:spcAft>
              <a:buSzPts val="1300"/>
              <a:buNone/>
            </a:pPr>
            <a:r>
              <a:rPr b="1" lang="es-419" sz="1000">
                <a:latin typeface="Arial"/>
                <a:ea typeface="Arial"/>
                <a:cs typeface="Arial"/>
                <a:sym typeface="Arial"/>
              </a:rPr>
              <a:t>SALIDA:</a:t>
            </a:r>
            <a:endParaRPr b="1" sz="1000">
              <a:latin typeface="Arial"/>
              <a:ea typeface="Arial"/>
              <a:cs typeface="Arial"/>
              <a:sym typeface="Arial"/>
            </a:endParaRPr>
          </a:p>
          <a:p>
            <a:pPr indent="-228600" lvl="0" marL="393700" rtl="0" algn="l">
              <a:lnSpc>
                <a:spcPct val="115000"/>
              </a:lnSpc>
              <a:spcBef>
                <a:spcPts val="0"/>
              </a:spcBef>
              <a:spcAft>
                <a:spcPts val="0"/>
              </a:spcAft>
              <a:buSzPts val="1000"/>
              <a:buFont typeface="Arial"/>
              <a:buAutoNum type="arabicPeriod" startAt="3"/>
            </a:pPr>
            <a:r>
              <a:rPr lang="es-419" sz="1000">
                <a:latin typeface="Arial"/>
                <a:ea typeface="Arial"/>
                <a:cs typeface="Arial"/>
                <a:sym typeface="Arial"/>
              </a:rPr>
              <a:t>Taza de té lista .</a:t>
            </a:r>
            <a:endParaRPr sz="1000">
              <a:latin typeface="Arial"/>
              <a:ea typeface="Arial"/>
              <a:cs typeface="Arial"/>
              <a:sym typeface="Arial"/>
            </a:endParaRPr>
          </a:p>
          <a:p>
            <a:pPr indent="0" lvl="0" marL="0" rtl="0" algn="l">
              <a:lnSpc>
                <a:spcPct val="115000"/>
              </a:lnSpc>
              <a:spcBef>
                <a:spcPts val="0"/>
              </a:spcBef>
              <a:spcAft>
                <a:spcPts val="0"/>
              </a:spcAft>
              <a:buSzPts val="1300"/>
              <a:buNone/>
            </a:pPr>
            <a:r>
              <a:t/>
            </a:r>
            <a:endParaRPr b="1" sz="1000">
              <a:latin typeface="Arial"/>
              <a:ea typeface="Arial"/>
              <a:cs typeface="Arial"/>
              <a:sym typeface="Arial"/>
            </a:endParaRPr>
          </a:p>
          <a:p>
            <a:pPr indent="0" lvl="0" marL="0" rtl="0" algn="l">
              <a:lnSpc>
                <a:spcPct val="115000"/>
              </a:lnSpc>
              <a:spcBef>
                <a:spcPts val="1200"/>
              </a:spcBef>
              <a:spcAft>
                <a:spcPts val="0"/>
              </a:spcAft>
              <a:buSzPts val="1300"/>
              <a:buNone/>
            </a:pPr>
            <a:r>
              <a:t/>
            </a:r>
            <a:endParaRPr sz="1000">
              <a:latin typeface="Arial"/>
              <a:ea typeface="Arial"/>
              <a:cs typeface="Arial"/>
              <a:sym typeface="Arial"/>
            </a:endParaRPr>
          </a:p>
          <a:p>
            <a:pPr indent="0" lvl="0" marL="1828800" rtl="0" algn="l">
              <a:lnSpc>
                <a:spcPct val="115000"/>
              </a:lnSpc>
              <a:spcBef>
                <a:spcPts val="1200"/>
              </a:spcBef>
              <a:spcAft>
                <a:spcPts val="0"/>
              </a:spcAft>
              <a:buSzPts val="1300"/>
              <a:buNone/>
            </a:pPr>
            <a:r>
              <a:t/>
            </a:r>
            <a:endParaRPr b="1" sz="1000">
              <a:latin typeface="Arial"/>
              <a:ea typeface="Arial"/>
              <a:cs typeface="Arial"/>
              <a:sym typeface="Arial"/>
            </a:endParaRPr>
          </a:p>
          <a:p>
            <a:pPr indent="0" lvl="0" marL="1371600" marR="0" rtl="0" algn="l">
              <a:lnSpc>
                <a:spcPct val="115000"/>
              </a:lnSpc>
              <a:spcBef>
                <a:spcPts val="1200"/>
              </a:spcBef>
              <a:spcAft>
                <a:spcPts val="1200"/>
              </a:spcAft>
              <a:buSzPts val="1300"/>
              <a:buNone/>
            </a:pPr>
            <a:r>
              <a:t/>
            </a:r>
            <a:endParaRPr b="1" sz="1000">
              <a:latin typeface="Arial"/>
              <a:ea typeface="Arial"/>
              <a:cs typeface="Arial"/>
              <a:sym typeface="Arial"/>
            </a:endParaRPr>
          </a:p>
        </p:txBody>
      </p:sp>
      <p:pic>
        <p:nvPicPr>
          <p:cNvPr id="273" name="Google Shape;273;p15"/>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274" name="Google Shape;274;p15"/>
          <p:cNvSpPr txBox="1"/>
          <p:nvPr>
            <p:ph type="title"/>
          </p:nvPr>
        </p:nvSpPr>
        <p:spPr>
          <a:xfrm>
            <a:off x="265500" y="357900"/>
            <a:ext cx="4219200" cy="3703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Etapas del algoritmo</a:t>
            </a:r>
            <a:endParaRPr/>
          </a:p>
          <a:p>
            <a:pPr indent="0" lvl="0" marL="0" rtl="0" algn="l">
              <a:lnSpc>
                <a:spcPct val="100000"/>
              </a:lnSpc>
              <a:spcBef>
                <a:spcPts val="0"/>
              </a:spcBef>
              <a:spcAft>
                <a:spcPts val="0"/>
              </a:spcAft>
              <a:buSzPts val="2800"/>
              <a:buNone/>
            </a:pPr>
            <a:r>
              <a:rPr lang="es-419" sz="2100"/>
              <a:t>Ejercicio</a:t>
            </a:r>
            <a:r>
              <a:rPr lang="es-419"/>
              <a:t>.</a:t>
            </a:r>
            <a:endParaRPr/>
          </a:p>
          <a:p>
            <a:pPr indent="0" lvl="0" marL="0" rtl="0" algn="l">
              <a:lnSpc>
                <a:spcPct val="100000"/>
              </a:lnSpc>
              <a:spcBef>
                <a:spcPts val="0"/>
              </a:spcBef>
              <a:spcAft>
                <a:spcPts val="0"/>
              </a:spcAft>
              <a:buSzPts val="2800"/>
              <a:buNone/>
            </a:pPr>
            <a:r>
              <a:t/>
            </a:r>
            <a:endParaRPr/>
          </a:p>
          <a:p>
            <a:pPr indent="0" lvl="0" marL="0" rtl="0" algn="l">
              <a:lnSpc>
                <a:spcPct val="115000"/>
              </a:lnSpc>
              <a:spcBef>
                <a:spcPts val="0"/>
              </a:spcBef>
              <a:spcAft>
                <a:spcPts val="0"/>
              </a:spcAft>
              <a:buSzPts val="2800"/>
              <a:buNone/>
            </a:pPr>
            <a:r>
              <a:rPr b="1" lang="es-419" sz="1600"/>
              <a:t>Enunciado: </a:t>
            </a:r>
            <a:endParaRPr b="1" sz="1600"/>
          </a:p>
          <a:p>
            <a:pPr indent="0" lvl="0" marL="0" rtl="0" algn="l">
              <a:lnSpc>
                <a:spcPct val="115000"/>
              </a:lnSpc>
              <a:spcBef>
                <a:spcPts val="1200"/>
              </a:spcBef>
              <a:spcAft>
                <a:spcPts val="0"/>
              </a:spcAft>
              <a:buSzPts val="2800"/>
              <a:buNone/>
            </a:pPr>
            <a:r>
              <a:rPr b="1" lang="es-419" sz="1600"/>
              <a:t>Preparar una taza de té</a:t>
            </a:r>
            <a:endParaRPr b="1" sz="1600"/>
          </a:p>
          <a:p>
            <a:pPr indent="0" lvl="0" marL="0" rtl="0" algn="l">
              <a:lnSpc>
                <a:spcPct val="115000"/>
              </a:lnSpc>
              <a:spcBef>
                <a:spcPts val="1200"/>
              </a:spcBef>
              <a:spcAft>
                <a:spcPts val="0"/>
              </a:spcAft>
              <a:buSzPts val="2800"/>
              <a:buNone/>
            </a:pPr>
            <a:r>
              <a:rPr b="1" lang="es-419" sz="1600"/>
              <a:t>Ingredientes:  saquito de té, agua caliente , azúcar o edulcorante c/n . </a:t>
            </a:r>
            <a:endParaRPr b="1" sz="1600"/>
          </a:p>
          <a:p>
            <a:pPr indent="0" lvl="0" marL="0" rtl="0" algn="l">
              <a:lnSpc>
                <a:spcPct val="115000"/>
              </a:lnSpc>
              <a:spcBef>
                <a:spcPts val="1200"/>
              </a:spcBef>
              <a:spcAft>
                <a:spcPts val="1200"/>
              </a:spcAft>
              <a:buSzPts val="2800"/>
              <a:buNone/>
            </a:pPr>
            <a:r>
              <a:rPr b="1" lang="es-419" sz="1600"/>
              <a:t>Utensilios:  taza,  cuchara.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6"/>
          <p:cNvSpPr txBox="1"/>
          <p:nvPr>
            <p:ph idx="4294967295" type="body"/>
          </p:nvPr>
        </p:nvSpPr>
        <p:spPr>
          <a:xfrm>
            <a:off x="482747" y="1217650"/>
            <a:ext cx="2177400" cy="436200"/>
          </a:xfrm>
          <a:prstGeom prst="rect">
            <a:avLst/>
          </a:prstGeom>
          <a:noFill/>
          <a:ln>
            <a:noFill/>
          </a:ln>
        </p:spPr>
        <p:txBody>
          <a:bodyPr anchorCtr="0" anchor="t" bIns="91425" lIns="91425" spcFirstLastPara="1" rIns="91425" wrap="square" tIns="91425">
            <a:normAutofit fontScale="47500" lnSpcReduction="20000"/>
          </a:bodyPr>
          <a:lstStyle/>
          <a:p>
            <a:pPr indent="0" lvl="0" marL="0" marR="0" rtl="0" algn="ctr">
              <a:lnSpc>
                <a:spcPct val="115000"/>
              </a:lnSpc>
              <a:spcBef>
                <a:spcPts val="0"/>
              </a:spcBef>
              <a:spcAft>
                <a:spcPts val="1200"/>
              </a:spcAft>
              <a:buSzPct val="228070"/>
              <a:buNone/>
            </a:pPr>
            <a:r>
              <a:rPr b="1" lang="es-419" sz="1200">
                <a:latin typeface="Arial"/>
                <a:ea typeface="Arial"/>
                <a:cs typeface="Arial"/>
                <a:sym typeface="Arial"/>
              </a:rPr>
              <a:t>Preciso</a:t>
            </a:r>
            <a:endParaRPr b="1" sz="1227">
              <a:solidFill>
                <a:srgbClr val="434343"/>
              </a:solidFill>
              <a:latin typeface="Arial"/>
              <a:ea typeface="Arial"/>
              <a:cs typeface="Arial"/>
              <a:sym typeface="Arial"/>
            </a:endParaRPr>
          </a:p>
        </p:txBody>
      </p:sp>
      <p:sp>
        <p:nvSpPr>
          <p:cNvPr id="280" name="Google Shape;280;p16"/>
          <p:cNvSpPr txBox="1"/>
          <p:nvPr>
            <p:ph idx="4294967295" type="body"/>
          </p:nvPr>
        </p:nvSpPr>
        <p:spPr>
          <a:xfrm>
            <a:off x="477800" y="1604175"/>
            <a:ext cx="2187300" cy="5574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SzPts val="1000"/>
              <a:buFont typeface="Arial"/>
              <a:buChar char="●"/>
            </a:pPr>
            <a:r>
              <a:rPr lang="es-419" sz="1000">
                <a:latin typeface="Arial"/>
                <a:ea typeface="Arial"/>
                <a:cs typeface="Arial"/>
                <a:sym typeface="Arial"/>
              </a:rPr>
              <a:t>Indicar el orden de realización de cada paso</a:t>
            </a:r>
            <a:endParaRPr sz="1000">
              <a:latin typeface="Arial"/>
              <a:ea typeface="Arial"/>
              <a:cs typeface="Arial"/>
              <a:sym typeface="Arial"/>
            </a:endParaRPr>
          </a:p>
        </p:txBody>
      </p:sp>
      <p:sp>
        <p:nvSpPr>
          <p:cNvPr id="281" name="Google Shape;281;p16"/>
          <p:cNvSpPr txBox="1"/>
          <p:nvPr>
            <p:ph idx="4294967295" type="body"/>
          </p:nvPr>
        </p:nvSpPr>
        <p:spPr>
          <a:xfrm>
            <a:off x="586150" y="3517175"/>
            <a:ext cx="2187300" cy="10185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SzPts val="1000"/>
              <a:buFont typeface="Arial"/>
              <a:buChar char="●"/>
            </a:pPr>
            <a:r>
              <a:rPr lang="es-419" sz="1000">
                <a:latin typeface="Arial"/>
                <a:ea typeface="Arial"/>
                <a:cs typeface="Arial"/>
                <a:sym typeface="Arial"/>
              </a:rPr>
              <a:t>Un mismo algoritmo ante los mismos elementos de entrada (input) debe dar siempre los mismos resultados.</a:t>
            </a:r>
            <a:endParaRPr sz="1000">
              <a:latin typeface="Arial"/>
              <a:ea typeface="Arial"/>
              <a:cs typeface="Arial"/>
              <a:sym typeface="Arial"/>
            </a:endParaRPr>
          </a:p>
        </p:txBody>
      </p:sp>
      <p:sp>
        <p:nvSpPr>
          <p:cNvPr id="282" name="Google Shape;282;p16"/>
          <p:cNvSpPr txBox="1"/>
          <p:nvPr>
            <p:ph idx="4294967295" type="body"/>
          </p:nvPr>
        </p:nvSpPr>
        <p:spPr>
          <a:xfrm>
            <a:off x="591099" y="3130650"/>
            <a:ext cx="2177400" cy="4362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ctr">
              <a:lnSpc>
                <a:spcPct val="115000"/>
              </a:lnSpc>
              <a:spcBef>
                <a:spcPts val="0"/>
              </a:spcBef>
              <a:spcAft>
                <a:spcPts val="1200"/>
              </a:spcAft>
              <a:buSzPct val="149473"/>
              <a:buNone/>
            </a:pPr>
            <a:r>
              <a:rPr b="1" lang="es-419" sz="1200">
                <a:latin typeface="Arial"/>
                <a:ea typeface="Arial"/>
                <a:cs typeface="Arial"/>
                <a:sym typeface="Arial"/>
              </a:rPr>
              <a:t>Definido</a:t>
            </a:r>
            <a:endParaRPr b="1" sz="1200">
              <a:latin typeface="Arial"/>
              <a:ea typeface="Arial"/>
              <a:cs typeface="Arial"/>
              <a:sym typeface="Arial"/>
            </a:endParaRPr>
          </a:p>
        </p:txBody>
      </p:sp>
      <p:sp>
        <p:nvSpPr>
          <p:cNvPr id="283" name="Google Shape;283;p16"/>
          <p:cNvSpPr txBox="1"/>
          <p:nvPr>
            <p:ph idx="4294967295" type="body"/>
          </p:nvPr>
        </p:nvSpPr>
        <p:spPr>
          <a:xfrm>
            <a:off x="6503200" y="1604175"/>
            <a:ext cx="2128800" cy="11730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SzPts val="1000"/>
              <a:buFont typeface="Arial"/>
              <a:buChar char="●"/>
            </a:pPr>
            <a:r>
              <a:rPr lang="es-419" sz="1000">
                <a:latin typeface="Arial"/>
                <a:ea typeface="Arial"/>
                <a:cs typeface="Arial"/>
                <a:sym typeface="Arial"/>
              </a:rPr>
              <a:t>Debe tener un inicio y debe terminar en algún momento; o sea, debe tener un número finito de pasos.</a:t>
            </a:r>
            <a:endParaRPr sz="1000">
              <a:latin typeface="Arial"/>
              <a:ea typeface="Arial"/>
              <a:cs typeface="Arial"/>
              <a:sym typeface="Arial"/>
            </a:endParaRPr>
          </a:p>
          <a:p>
            <a:pPr indent="0" lvl="0" marL="0" marR="0" rtl="0" algn="ctr">
              <a:lnSpc>
                <a:spcPct val="115000"/>
              </a:lnSpc>
              <a:spcBef>
                <a:spcPts val="1200"/>
              </a:spcBef>
              <a:spcAft>
                <a:spcPts val="1200"/>
              </a:spcAft>
              <a:buSzPts val="1300"/>
              <a:buNone/>
            </a:pPr>
            <a:r>
              <a:t/>
            </a:r>
            <a:endParaRPr sz="1000">
              <a:latin typeface="Arial"/>
              <a:ea typeface="Arial"/>
              <a:cs typeface="Arial"/>
              <a:sym typeface="Arial"/>
            </a:endParaRPr>
          </a:p>
        </p:txBody>
      </p:sp>
      <p:sp>
        <p:nvSpPr>
          <p:cNvPr id="284" name="Google Shape;284;p16"/>
          <p:cNvSpPr txBox="1"/>
          <p:nvPr>
            <p:ph idx="4294967295" type="body"/>
          </p:nvPr>
        </p:nvSpPr>
        <p:spPr>
          <a:xfrm>
            <a:off x="6478888" y="1217650"/>
            <a:ext cx="2177400" cy="436200"/>
          </a:xfrm>
          <a:prstGeom prst="rect">
            <a:avLst/>
          </a:prstGeom>
          <a:noFill/>
          <a:ln>
            <a:noFill/>
          </a:ln>
        </p:spPr>
        <p:txBody>
          <a:bodyPr anchorCtr="0" anchor="t" bIns="91425" lIns="91425" spcFirstLastPara="1" rIns="91425" wrap="square" tIns="91425">
            <a:normAutofit fontScale="47500" lnSpcReduction="20000"/>
          </a:bodyPr>
          <a:lstStyle/>
          <a:p>
            <a:pPr indent="0" lvl="0" marL="0" marR="0" rtl="0" algn="ctr">
              <a:lnSpc>
                <a:spcPct val="115000"/>
              </a:lnSpc>
              <a:spcBef>
                <a:spcPts val="0"/>
              </a:spcBef>
              <a:spcAft>
                <a:spcPts val="1200"/>
              </a:spcAft>
              <a:buSzPct val="149473"/>
              <a:buNone/>
            </a:pPr>
            <a:r>
              <a:rPr b="1" lang="es-419" sz="1200">
                <a:latin typeface="Arial"/>
                <a:ea typeface="Arial"/>
                <a:cs typeface="Arial"/>
                <a:sym typeface="Arial"/>
              </a:rPr>
              <a:t>Finito</a:t>
            </a:r>
            <a:endParaRPr b="1" sz="1227">
              <a:solidFill>
                <a:srgbClr val="434343"/>
              </a:solidFill>
              <a:latin typeface="Arial"/>
              <a:ea typeface="Arial"/>
              <a:cs typeface="Arial"/>
              <a:sym typeface="Arial"/>
            </a:endParaRPr>
          </a:p>
        </p:txBody>
      </p:sp>
      <p:sp>
        <p:nvSpPr>
          <p:cNvPr id="285" name="Google Shape;285;p16"/>
          <p:cNvSpPr txBox="1"/>
          <p:nvPr>
            <p:ph idx="4294967295" type="body"/>
          </p:nvPr>
        </p:nvSpPr>
        <p:spPr>
          <a:xfrm>
            <a:off x="6588341" y="3431088"/>
            <a:ext cx="2128800" cy="8241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Arial"/>
              <a:buChar char="●"/>
            </a:pPr>
            <a:r>
              <a:rPr lang="es-419" sz="1000">
                <a:latin typeface="Arial"/>
                <a:ea typeface="Arial"/>
                <a:cs typeface="Arial"/>
                <a:sym typeface="Arial"/>
              </a:rPr>
              <a:t>Ofrecen una solución determinada para la situación o problema planteados</a:t>
            </a:r>
            <a:endParaRPr sz="1200">
              <a:latin typeface="Arial"/>
              <a:ea typeface="Arial"/>
              <a:cs typeface="Arial"/>
              <a:sym typeface="Arial"/>
            </a:endParaRPr>
          </a:p>
        </p:txBody>
      </p:sp>
      <p:sp>
        <p:nvSpPr>
          <p:cNvPr id="286" name="Google Shape;286;p16"/>
          <p:cNvSpPr txBox="1"/>
          <p:nvPr>
            <p:ph idx="4294967295" type="body"/>
          </p:nvPr>
        </p:nvSpPr>
        <p:spPr>
          <a:xfrm>
            <a:off x="6564041" y="3044562"/>
            <a:ext cx="2177400" cy="4362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ctr">
              <a:lnSpc>
                <a:spcPct val="115000"/>
              </a:lnSpc>
              <a:spcBef>
                <a:spcPts val="0"/>
              </a:spcBef>
              <a:spcAft>
                <a:spcPts val="1200"/>
              </a:spcAft>
              <a:buSzPct val="149473"/>
              <a:buNone/>
            </a:pPr>
            <a:r>
              <a:rPr b="1" lang="es-419" sz="1200">
                <a:latin typeface="Arial"/>
                <a:ea typeface="Arial"/>
                <a:cs typeface="Arial"/>
                <a:sym typeface="Arial"/>
              </a:rPr>
              <a:t>Concreto</a:t>
            </a:r>
            <a:endParaRPr b="1" sz="1200">
              <a:latin typeface="Arial"/>
              <a:ea typeface="Arial"/>
              <a:cs typeface="Arial"/>
              <a:sym typeface="Arial"/>
            </a:endParaRPr>
          </a:p>
        </p:txBody>
      </p:sp>
      <p:pic>
        <p:nvPicPr>
          <p:cNvPr id="287" name="Google Shape;287;p16"/>
          <p:cNvPicPr preferRelativeResize="0"/>
          <p:nvPr/>
        </p:nvPicPr>
        <p:blipFill rotWithShape="1">
          <a:blip r:embed="rId3">
            <a:alphaModFix/>
          </a:blip>
          <a:srcRect b="0" l="0" r="0" t="0"/>
          <a:stretch/>
        </p:blipFill>
        <p:spPr>
          <a:xfrm>
            <a:off x="2773438" y="1490925"/>
            <a:ext cx="3597124" cy="2999051"/>
          </a:xfrm>
          <a:prstGeom prst="rect">
            <a:avLst/>
          </a:prstGeom>
          <a:noFill/>
          <a:ln>
            <a:noFill/>
          </a:ln>
        </p:spPr>
      </p:pic>
      <p:sp>
        <p:nvSpPr>
          <p:cNvPr id="288" name="Google Shape;288;p16"/>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16"/>
          <p:cNvPicPr preferRelativeResize="0"/>
          <p:nvPr/>
        </p:nvPicPr>
        <p:blipFill rotWithShape="1">
          <a:blip r:embed="rId4">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290" name="Google Shape;290;p16"/>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Propiedades del algoritmo. </a:t>
            </a:r>
            <a:r>
              <a:rPr lang="es-419" sz="1544">
                <a:solidFill>
                  <a:srgbClr val="CCCCCC"/>
                </a:solidFill>
              </a:rPr>
              <a:t>Un algoritmo debe ser:</a:t>
            </a:r>
            <a:endParaRPr sz="21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7"/>
          <p:cNvSpPr txBox="1"/>
          <p:nvPr>
            <p:ph type="title"/>
          </p:nvPr>
        </p:nvSpPr>
        <p:spPr>
          <a:xfrm>
            <a:off x="311725" y="500925"/>
            <a:ext cx="3706500" cy="12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Representación del algoritmo</a:t>
            </a:r>
            <a:endParaRPr/>
          </a:p>
        </p:txBody>
      </p:sp>
      <p:pic>
        <p:nvPicPr>
          <p:cNvPr id="296" name="Google Shape;296;p17"/>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297" name="Google Shape;297;p17"/>
          <p:cNvSpPr txBox="1"/>
          <p:nvPr/>
        </p:nvSpPr>
        <p:spPr>
          <a:xfrm>
            <a:off x="4435675" y="3575950"/>
            <a:ext cx="45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7"/>
          <p:cNvSpPr txBox="1"/>
          <p:nvPr/>
        </p:nvSpPr>
        <p:spPr>
          <a:xfrm>
            <a:off x="4435675" y="875675"/>
            <a:ext cx="4574700" cy="41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Para representar un algoritmo se debe utilizar algún método que permita independizar dicho algoritmo del lenguaje de programación elegido.  Ello permitirá que un algoritmo pueda ser codificado  indistintamente en cualquier lenguaje.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Los métodos usuales para representar un algoritmo son:</a:t>
            </a:r>
            <a:endParaRPr b="0" i="0" sz="1000" u="none" cap="none" strike="noStrike">
              <a:solidFill>
                <a:schemeClr val="dk2"/>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	</a:t>
            </a:r>
            <a:endParaRPr b="0" i="0" sz="10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Diagrama de flujo (Gráfica)</a:t>
            </a:r>
            <a:endParaRPr b="0" i="0" sz="10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Lenguaje de especificación de algoritmos: pseudocódigo (No gráfica)</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Otros métodos:</a:t>
            </a:r>
            <a:endParaRPr b="0" i="0" sz="10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Diagrama N-S (Nassi-Schneiderman),</a:t>
            </a:r>
            <a:endParaRPr b="0" i="0" sz="10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Lenguaje formal español, inglés …</a:t>
            </a:r>
            <a:endParaRPr b="0" i="0" sz="1000" u="none" cap="none" strike="noStrike">
              <a:solidFill>
                <a:schemeClr val="dk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Fórmulas </a:t>
            </a:r>
            <a:endParaRPr b="0" i="0" sz="1000" u="none" cap="none" strike="noStrike">
              <a:solidFill>
                <a:schemeClr val="dk2"/>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18"/>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304" name="Google Shape;304;p18"/>
          <p:cNvSpPr txBox="1"/>
          <p:nvPr>
            <p:ph type="title"/>
          </p:nvPr>
        </p:nvSpPr>
        <p:spPr>
          <a:xfrm>
            <a:off x="311725" y="500925"/>
            <a:ext cx="3706500" cy="26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Algoritmos</a:t>
            </a:r>
            <a:endParaRPr/>
          </a:p>
          <a:p>
            <a:pPr indent="0" lvl="0" marL="0" rtl="0" algn="l">
              <a:lnSpc>
                <a:spcPct val="100000"/>
              </a:lnSpc>
              <a:spcBef>
                <a:spcPts val="0"/>
              </a:spcBef>
              <a:spcAft>
                <a:spcPts val="0"/>
              </a:spcAft>
              <a:buSzPts val="2800"/>
              <a:buNone/>
            </a:pPr>
            <a:r>
              <a:rPr b="1" lang="es-419" sz="1500"/>
              <a:t>Representación gráfica</a:t>
            </a:r>
            <a:endParaRPr b="1" sz="1500"/>
          </a:p>
          <a:p>
            <a:pPr indent="0" lvl="0" marL="0" rtl="0" algn="l">
              <a:lnSpc>
                <a:spcPct val="100000"/>
              </a:lnSpc>
              <a:spcBef>
                <a:spcPts val="0"/>
              </a:spcBef>
              <a:spcAft>
                <a:spcPts val="0"/>
              </a:spcAft>
              <a:buSzPts val="2800"/>
              <a:buNone/>
            </a:pPr>
            <a:r>
              <a:t/>
            </a:r>
            <a:endParaRPr/>
          </a:p>
          <a:p>
            <a:pPr indent="0" lvl="0" marL="0" rtl="0" algn="l">
              <a:lnSpc>
                <a:spcPct val="115000"/>
              </a:lnSpc>
              <a:spcBef>
                <a:spcPts val="0"/>
              </a:spcBef>
              <a:spcAft>
                <a:spcPts val="0"/>
              </a:spcAft>
              <a:buSzPts val="2800"/>
              <a:buNone/>
            </a:pPr>
            <a:r>
              <a:rPr b="1" lang="es-419" sz="1200"/>
              <a:t>Diagrama de flujo.</a:t>
            </a:r>
            <a:endParaRPr b="1" sz="1200"/>
          </a:p>
          <a:p>
            <a:pPr indent="0" lvl="0" marL="0" rtl="0" algn="l">
              <a:lnSpc>
                <a:spcPct val="115000"/>
              </a:lnSpc>
              <a:spcBef>
                <a:spcPts val="1200"/>
              </a:spcBef>
              <a:spcAft>
                <a:spcPts val="0"/>
              </a:spcAft>
              <a:buSzPts val="2800"/>
              <a:buNone/>
            </a:pPr>
            <a:r>
              <a:t/>
            </a:r>
            <a:endParaRPr b="1" sz="1200"/>
          </a:p>
          <a:p>
            <a:pPr indent="0" lvl="0" marL="0" rtl="0" algn="l">
              <a:lnSpc>
                <a:spcPct val="115000"/>
              </a:lnSpc>
              <a:spcBef>
                <a:spcPts val="1200"/>
              </a:spcBef>
              <a:spcAft>
                <a:spcPts val="0"/>
              </a:spcAft>
              <a:buSzPts val="2800"/>
              <a:buNone/>
            </a:pPr>
            <a:r>
              <a:rPr b="1" lang="es-419" sz="1200"/>
              <a:t>El Diagrama de Flujo es una forma de representar un algoritmo por medio de un esquema.</a:t>
            </a:r>
            <a:r>
              <a:rPr lang="es-419" sz="1200">
                <a:solidFill>
                  <a:schemeClr val="dk2"/>
                </a:solidFill>
              </a:rPr>
              <a:t>,</a:t>
            </a:r>
            <a:endParaRPr b="1" sz="1200"/>
          </a:p>
          <a:p>
            <a:pPr indent="0" lvl="0" marL="0" rtl="0" algn="l">
              <a:lnSpc>
                <a:spcPct val="100000"/>
              </a:lnSpc>
              <a:spcBef>
                <a:spcPts val="1200"/>
              </a:spcBef>
              <a:spcAft>
                <a:spcPts val="0"/>
              </a:spcAft>
              <a:buSzPts val="2800"/>
              <a:buNone/>
            </a:pPr>
            <a:r>
              <a:t/>
            </a:r>
            <a:endParaRPr/>
          </a:p>
        </p:txBody>
      </p:sp>
      <p:sp>
        <p:nvSpPr>
          <p:cNvPr id="305" name="Google Shape;305;p18"/>
          <p:cNvSpPr txBox="1"/>
          <p:nvPr/>
        </p:nvSpPr>
        <p:spPr>
          <a:xfrm>
            <a:off x="4524083" y="500925"/>
            <a:ext cx="3193243" cy="611605"/>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s-419" sz="1200" u="none" cap="none" strike="noStrike">
                <a:solidFill>
                  <a:schemeClr val="dk2"/>
                </a:solidFill>
                <a:latin typeface="Arial"/>
                <a:ea typeface="Arial"/>
                <a:cs typeface="Arial"/>
                <a:sym typeface="Arial"/>
              </a:rPr>
              <a:t>Componentes del diagrama de flujo.</a:t>
            </a:r>
            <a:endParaRPr b="1"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CCCCCC"/>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pic>
        <p:nvPicPr>
          <p:cNvPr descr="elementos de un diagrama de flujo!" id="306" name="Google Shape;306;p18"/>
          <p:cNvPicPr preferRelativeResize="0"/>
          <p:nvPr/>
        </p:nvPicPr>
        <p:blipFill rotWithShape="1">
          <a:blip r:embed="rId4">
            <a:alphaModFix/>
          </a:blip>
          <a:srcRect b="0" l="0" r="0" t="0"/>
          <a:stretch/>
        </p:blipFill>
        <p:spPr>
          <a:xfrm>
            <a:off x="3870980" y="975674"/>
            <a:ext cx="5143040" cy="41244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9"/>
          <p:cNvSpPr txBox="1"/>
          <p:nvPr>
            <p:ph idx="4294967295" type="body"/>
          </p:nvPr>
        </p:nvSpPr>
        <p:spPr>
          <a:xfrm>
            <a:off x="805800" y="1201600"/>
            <a:ext cx="7532400" cy="38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419" sz="1200">
                <a:latin typeface="Arial"/>
                <a:ea typeface="Arial"/>
                <a:cs typeface="Arial"/>
                <a:sym typeface="Arial"/>
              </a:rPr>
              <a:t>Veamos este ejemplo de la vida cotidiana representado desde un diagrama de flujos.</a:t>
            </a:r>
            <a:endParaRPr sz="1200">
              <a:latin typeface="Arial"/>
              <a:ea typeface="Arial"/>
              <a:cs typeface="Arial"/>
              <a:sym typeface="Arial"/>
            </a:endParaRPr>
          </a:p>
          <a:p>
            <a:pPr indent="0" lvl="0" marL="0" marR="0" rtl="0" algn="l">
              <a:lnSpc>
                <a:spcPct val="115000"/>
              </a:lnSpc>
              <a:spcBef>
                <a:spcPts val="1200"/>
              </a:spcBef>
              <a:spcAft>
                <a:spcPts val="0"/>
              </a:spcAft>
              <a:buSzPts val="1300"/>
              <a:buNone/>
            </a:pPr>
            <a:r>
              <a:t/>
            </a:r>
            <a:endParaRPr sz="1200">
              <a:latin typeface="Arial"/>
              <a:ea typeface="Arial"/>
              <a:cs typeface="Arial"/>
              <a:sym typeface="Arial"/>
            </a:endParaRPr>
          </a:p>
          <a:p>
            <a:pPr indent="0" lvl="0" marL="0" marR="0" rtl="0" algn="l">
              <a:lnSpc>
                <a:spcPct val="115000"/>
              </a:lnSpc>
              <a:spcBef>
                <a:spcPts val="1200"/>
              </a:spcBef>
              <a:spcAft>
                <a:spcPts val="1200"/>
              </a:spcAft>
              <a:buSzPts val="1300"/>
              <a:buNone/>
            </a:pPr>
            <a:r>
              <a:t/>
            </a:r>
            <a:endParaRPr sz="1200">
              <a:latin typeface="Arial"/>
              <a:ea typeface="Arial"/>
              <a:cs typeface="Arial"/>
              <a:sym typeface="Arial"/>
            </a:endParaRPr>
          </a:p>
        </p:txBody>
      </p:sp>
      <p:sp>
        <p:nvSpPr>
          <p:cNvPr id="312" name="Google Shape;312;p19"/>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p19"/>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314" name="Google Shape;314;p19"/>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Algoritmos. </a:t>
            </a:r>
            <a:r>
              <a:rPr lang="es-419" sz="1500">
                <a:solidFill>
                  <a:srgbClr val="CCCCCC"/>
                </a:solidFill>
              </a:rPr>
              <a:t>Diagrama de flujo</a:t>
            </a:r>
            <a:endParaRPr sz="1500">
              <a:solidFill>
                <a:srgbClr val="CCCCCC"/>
              </a:solidFill>
            </a:endParaRPr>
          </a:p>
          <a:p>
            <a:pPr indent="0" lvl="0" marL="0" rtl="0" algn="l">
              <a:lnSpc>
                <a:spcPct val="100000"/>
              </a:lnSpc>
              <a:spcBef>
                <a:spcPts val="0"/>
              </a:spcBef>
              <a:spcAft>
                <a:spcPts val="0"/>
              </a:spcAft>
              <a:buSzPts val="2800"/>
              <a:buNone/>
            </a:pPr>
            <a:r>
              <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p:txBody>
      </p:sp>
      <p:pic>
        <p:nvPicPr>
          <p:cNvPr descr="como hacer un diagrama de flujo" id="315" name="Google Shape;315;p19"/>
          <p:cNvPicPr preferRelativeResize="0"/>
          <p:nvPr/>
        </p:nvPicPr>
        <p:blipFill rotWithShape="1">
          <a:blip r:embed="rId4">
            <a:alphaModFix/>
          </a:blip>
          <a:srcRect b="0" l="0" r="0" t="0"/>
          <a:stretch/>
        </p:blipFill>
        <p:spPr>
          <a:xfrm>
            <a:off x="3300413" y="1696104"/>
            <a:ext cx="2543175" cy="3067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idx="4294967295" type="body"/>
          </p:nvPr>
        </p:nvSpPr>
        <p:spPr>
          <a:xfrm>
            <a:off x="805800" y="1201600"/>
            <a:ext cx="7532400" cy="38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lang="es-419" sz="1200">
                <a:latin typeface="Arial"/>
                <a:ea typeface="Arial"/>
                <a:cs typeface="Arial"/>
                <a:sym typeface="Arial"/>
              </a:rPr>
              <a:t>Veamos este ejemplo de la vida cotidiana representado desde un diagrama de flujos.</a:t>
            </a:r>
            <a:endParaRPr sz="1200">
              <a:latin typeface="Arial"/>
              <a:ea typeface="Arial"/>
              <a:cs typeface="Arial"/>
              <a:sym typeface="Arial"/>
            </a:endParaRPr>
          </a:p>
          <a:p>
            <a:pPr indent="0" lvl="0" marL="0" marR="0" rtl="0" algn="l">
              <a:lnSpc>
                <a:spcPct val="115000"/>
              </a:lnSpc>
              <a:spcBef>
                <a:spcPts val="1200"/>
              </a:spcBef>
              <a:spcAft>
                <a:spcPts val="0"/>
              </a:spcAft>
              <a:buSzPts val="1300"/>
              <a:buNone/>
            </a:pPr>
            <a:r>
              <a:t/>
            </a:r>
            <a:endParaRPr sz="1200">
              <a:latin typeface="Arial"/>
              <a:ea typeface="Arial"/>
              <a:cs typeface="Arial"/>
              <a:sym typeface="Arial"/>
            </a:endParaRPr>
          </a:p>
          <a:p>
            <a:pPr indent="0" lvl="0" marL="0" marR="0" rtl="0" algn="l">
              <a:lnSpc>
                <a:spcPct val="115000"/>
              </a:lnSpc>
              <a:spcBef>
                <a:spcPts val="1200"/>
              </a:spcBef>
              <a:spcAft>
                <a:spcPts val="1200"/>
              </a:spcAft>
              <a:buSzPts val="1300"/>
              <a:buNone/>
            </a:pPr>
            <a:r>
              <a:t/>
            </a:r>
            <a:endParaRPr sz="1200">
              <a:latin typeface="Arial"/>
              <a:ea typeface="Arial"/>
              <a:cs typeface="Arial"/>
              <a:sym typeface="Arial"/>
            </a:endParaRPr>
          </a:p>
        </p:txBody>
      </p:sp>
      <p:sp>
        <p:nvSpPr>
          <p:cNvPr id="321" name="Google Shape;321;p20"/>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p20"/>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323" name="Google Shape;323;p20"/>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Algoritmos. </a:t>
            </a:r>
            <a:r>
              <a:rPr lang="es-419" sz="1500">
                <a:solidFill>
                  <a:srgbClr val="CCCCCC"/>
                </a:solidFill>
              </a:rPr>
              <a:t>Diagrama de flujo</a:t>
            </a:r>
            <a:endParaRPr sz="1500">
              <a:solidFill>
                <a:srgbClr val="CCCCCC"/>
              </a:solidFill>
            </a:endParaRPr>
          </a:p>
          <a:p>
            <a:pPr indent="0" lvl="0" marL="0" rtl="0" algn="l">
              <a:lnSpc>
                <a:spcPct val="100000"/>
              </a:lnSpc>
              <a:spcBef>
                <a:spcPts val="0"/>
              </a:spcBef>
              <a:spcAft>
                <a:spcPts val="0"/>
              </a:spcAft>
              <a:buSzPts val="2800"/>
              <a:buNone/>
            </a:pPr>
            <a:r>
              <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p:txBody>
      </p:sp>
      <p:pic>
        <p:nvPicPr>
          <p:cNvPr id="324" name="Google Shape;324;p20"/>
          <p:cNvPicPr preferRelativeResize="0"/>
          <p:nvPr/>
        </p:nvPicPr>
        <p:blipFill rotWithShape="1">
          <a:blip r:embed="rId4">
            <a:alphaModFix/>
          </a:blip>
          <a:srcRect b="0" l="0" r="0" t="0"/>
          <a:stretch/>
        </p:blipFill>
        <p:spPr>
          <a:xfrm>
            <a:off x="2848473" y="1996051"/>
            <a:ext cx="3447049" cy="2696200"/>
          </a:xfrm>
          <a:prstGeom prst="rect">
            <a:avLst/>
          </a:prstGeom>
          <a:solidFill>
            <a:srgbClr val="FFFFFF"/>
          </a:solid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21"/>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330" name="Google Shape;330;p21"/>
          <p:cNvSpPr txBox="1"/>
          <p:nvPr>
            <p:ph type="title"/>
          </p:nvPr>
        </p:nvSpPr>
        <p:spPr>
          <a:xfrm>
            <a:off x="311725" y="500925"/>
            <a:ext cx="3706500" cy="340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Algoritmos</a:t>
            </a:r>
            <a:endParaRPr/>
          </a:p>
          <a:p>
            <a:pPr indent="0" lvl="0" marL="0" rtl="0" algn="l">
              <a:lnSpc>
                <a:spcPct val="100000"/>
              </a:lnSpc>
              <a:spcBef>
                <a:spcPts val="0"/>
              </a:spcBef>
              <a:spcAft>
                <a:spcPts val="0"/>
              </a:spcAft>
              <a:buSzPts val="2800"/>
              <a:buNone/>
            </a:pPr>
            <a:r>
              <a:t/>
            </a:r>
            <a:endParaRPr/>
          </a:p>
          <a:p>
            <a:pPr indent="0" lvl="0" marL="0" rtl="0" algn="l">
              <a:lnSpc>
                <a:spcPct val="115000"/>
              </a:lnSpc>
              <a:spcBef>
                <a:spcPts val="0"/>
              </a:spcBef>
              <a:spcAft>
                <a:spcPts val="0"/>
              </a:spcAft>
              <a:buSzPts val="2800"/>
              <a:buNone/>
            </a:pPr>
            <a:r>
              <a:rPr b="1" lang="es-419" sz="1600"/>
              <a:t>Pseudocódigo.</a:t>
            </a:r>
            <a:endParaRPr b="1" sz="1600"/>
          </a:p>
          <a:p>
            <a:pPr indent="0" lvl="0" marL="0" rtl="0" algn="l">
              <a:lnSpc>
                <a:spcPct val="115000"/>
              </a:lnSpc>
              <a:spcBef>
                <a:spcPts val="1200"/>
              </a:spcBef>
              <a:spcAft>
                <a:spcPts val="0"/>
              </a:spcAft>
              <a:buSzPts val="2800"/>
              <a:buNone/>
            </a:pPr>
            <a:r>
              <a:t/>
            </a:r>
            <a:endParaRPr b="1" sz="1600"/>
          </a:p>
          <a:p>
            <a:pPr indent="0" lvl="0" marL="0" rtl="0" algn="l">
              <a:lnSpc>
                <a:spcPct val="100000"/>
              </a:lnSpc>
              <a:spcBef>
                <a:spcPts val="1200"/>
              </a:spcBef>
              <a:spcAft>
                <a:spcPts val="0"/>
              </a:spcAft>
              <a:buSzPts val="2800"/>
              <a:buNone/>
            </a:pPr>
            <a:r>
              <a:rPr b="1" lang="es-419" sz="1600"/>
              <a:t>inicio</a:t>
            </a:r>
            <a:endParaRPr b="1" sz="1600"/>
          </a:p>
          <a:p>
            <a:pPr indent="0" lvl="0" marL="0" rtl="0" algn="l">
              <a:lnSpc>
                <a:spcPct val="100000"/>
              </a:lnSpc>
              <a:spcBef>
                <a:spcPts val="0"/>
              </a:spcBef>
              <a:spcAft>
                <a:spcPts val="0"/>
              </a:spcAft>
              <a:buSzPts val="2800"/>
              <a:buNone/>
            </a:pPr>
            <a:r>
              <a:rPr b="1" lang="es-419" sz="1600"/>
              <a:t>si-entonces</a:t>
            </a:r>
            <a:endParaRPr b="1" sz="1600"/>
          </a:p>
          <a:p>
            <a:pPr indent="0" lvl="0" marL="0" rtl="0" algn="l">
              <a:lnSpc>
                <a:spcPct val="100000"/>
              </a:lnSpc>
              <a:spcBef>
                <a:spcPts val="0"/>
              </a:spcBef>
              <a:spcAft>
                <a:spcPts val="0"/>
              </a:spcAft>
              <a:buSzPts val="2800"/>
              <a:buNone/>
            </a:pPr>
            <a:r>
              <a:rPr b="1" lang="es-419" sz="1600"/>
              <a:t>repetir-hasta que</a:t>
            </a:r>
            <a:endParaRPr b="1" sz="1600"/>
          </a:p>
          <a:p>
            <a:pPr indent="0" lvl="0" marL="0" rtl="0" algn="l">
              <a:lnSpc>
                <a:spcPct val="100000"/>
              </a:lnSpc>
              <a:spcBef>
                <a:spcPts val="0"/>
              </a:spcBef>
              <a:spcAft>
                <a:spcPts val="0"/>
              </a:spcAft>
              <a:buSzPts val="2800"/>
              <a:buNone/>
            </a:pPr>
            <a:r>
              <a:rPr b="1" lang="es-419" sz="1600"/>
              <a:t>mientras-hacer</a:t>
            </a:r>
            <a:endParaRPr b="1" sz="1600"/>
          </a:p>
          <a:p>
            <a:pPr indent="0" lvl="0" marL="0" rtl="0" algn="l">
              <a:lnSpc>
                <a:spcPct val="100000"/>
              </a:lnSpc>
              <a:spcBef>
                <a:spcPts val="0"/>
              </a:spcBef>
              <a:spcAft>
                <a:spcPts val="0"/>
              </a:spcAft>
              <a:buSzPts val="2800"/>
              <a:buNone/>
            </a:pPr>
            <a:r>
              <a:rPr b="1" lang="es-419" sz="1600"/>
              <a:t>para hacer</a:t>
            </a:r>
            <a:endParaRPr b="1" sz="1600"/>
          </a:p>
          <a:p>
            <a:pPr indent="0" lvl="0" marL="0" rtl="0" algn="l">
              <a:lnSpc>
                <a:spcPct val="100000"/>
              </a:lnSpc>
              <a:spcBef>
                <a:spcPts val="0"/>
              </a:spcBef>
              <a:spcAft>
                <a:spcPts val="0"/>
              </a:spcAft>
              <a:buSzPts val="2800"/>
              <a:buNone/>
            </a:pPr>
            <a:r>
              <a:rPr b="1" lang="es-419" sz="1600"/>
              <a:t>fin</a:t>
            </a:r>
            <a:endParaRPr/>
          </a:p>
          <a:p>
            <a:pPr indent="0" lvl="0" marL="0" rtl="0" algn="l">
              <a:lnSpc>
                <a:spcPct val="100000"/>
              </a:lnSpc>
              <a:spcBef>
                <a:spcPts val="0"/>
              </a:spcBef>
              <a:spcAft>
                <a:spcPts val="0"/>
              </a:spcAft>
              <a:buSzPts val="2800"/>
              <a:buNone/>
            </a:pPr>
            <a:r>
              <a:t/>
            </a:r>
            <a:endParaRPr/>
          </a:p>
        </p:txBody>
      </p:sp>
      <p:sp>
        <p:nvSpPr>
          <p:cNvPr id="331" name="Google Shape;331;p21"/>
          <p:cNvSpPr txBox="1"/>
          <p:nvPr/>
        </p:nvSpPr>
        <p:spPr>
          <a:xfrm>
            <a:off x="4588075" y="723275"/>
            <a:ext cx="4574700" cy="1205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El </a:t>
            </a:r>
            <a:r>
              <a:rPr b="1" i="0" lang="es-419" sz="1000" u="none" cap="none" strike="noStrike">
                <a:solidFill>
                  <a:schemeClr val="dk2"/>
                </a:solidFill>
                <a:latin typeface="Arial"/>
                <a:ea typeface="Arial"/>
                <a:cs typeface="Arial"/>
                <a:sym typeface="Arial"/>
              </a:rPr>
              <a:t>pseudocódigo </a:t>
            </a:r>
            <a:r>
              <a:rPr b="0" i="0" lang="es-419" sz="1000" u="none" cap="none" strike="noStrike">
                <a:solidFill>
                  <a:schemeClr val="dk2"/>
                </a:solidFill>
                <a:latin typeface="Arial"/>
                <a:ea typeface="Arial"/>
                <a:cs typeface="Arial"/>
                <a:sym typeface="Arial"/>
              </a:rPr>
              <a:t>es una forma de representar un algoritmo en el lenguaje natural.</a:t>
            </a:r>
            <a:endParaRPr b="0" i="0" sz="10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t/>
            </a:r>
            <a:endParaRPr b="0" i="0" sz="2800" u="none" cap="none" strike="noStrike">
              <a:solidFill>
                <a:srgbClr val="CCCCCC"/>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pic>
        <p:nvPicPr>
          <p:cNvPr id="332" name="Google Shape;332;p21"/>
          <p:cNvPicPr preferRelativeResize="0"/>
          <p:nvPr/>
        </p:nvPicPr>
        <p:blipFill rotWithShape="1">
          <a:blip r:embed="rId4">
            <a:alphaModFix/>
          </a:blip>
          <a:srcRect b="0" l="0" r="0" t="0"/>
          <a:stretch/>
        </p:blipFill>
        <p:spPr>
          <a:xfrm>
            <a:off x="5015609" y="2145076"/>
            <a:ext cx="3830591" cy="213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2"/>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338" name="Google Shape;338;p2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s-419"/>
              <a:t>Algoritmos</a:t>
            </a:r>
            <a:endParaRPr/>
          </a:p>
          <a:p>
            <a:pPr indent="0" lvl="0" marL="0" rtl="0" algn="l">
              <a:lnSpc>
                <a:spcPct val="100000"/>
              </a:lnSpc>
              <a:spcBef>
                <a:spcPts val="0"/>
              </a:spcBef>
              <a:spcAft>
                <a:spcPts val="0"/>
              </a:spcAft>
              <a:buSzPts val="2800"/>
              <a:buNone/>
            </a:pPr>
            <a:r>
              <a:t/>
            </a:r>
            <a:endParaRPr/>
          </a:p>
          <a:p>
            <a:pPr indent="0" lvl="0" marL="0" rtl="0" algn="l">
              <a:lnSpc>
                <a:spcPct val="115000"/>
              </a:lnSpc>
              <a:spcBef>
                <a:spcPts val="0"/>
              </a:spcBef>
              <a:spcAft>
                <a:spcPts val="0"/>
              </a:spcAft>
              <a:buSzPts val="2800"/>
              <a:buNone/>
            </a:pPr>
            <a:r>
              <a:rPr b="1" lang="es-419" sz="1600"/>
              <a:t>Diagrama N-S (Chapin)</a:t>
            </a:r>
            <a:endParaRPr b="1" sz="1600"/>
          </a:p>
          <a:p>
            <a:pPr indent="0" lvl="0" marL="0" rtl="0" algn="l">
              <a:lnSpc>
                <a:spcPct val="115000"/>
              </a:lnSpc>
              <a:spcBef>
                <a:spcPts val="1200"/>
              </a:spcBef>
              <a:spcAft>
                <a:spcPts val="0"/>
              </a:spcAft>
              <a:buSzPts val="2800"/>
              <a:buNone/>
            </a:pPr>
            <a:r>
              <a:rPr b="1" lang="es-419" sz="1600"/>
              <a:t>Nassi-Schneiderman.</a:t>
            </a:r>
            <a:endParaRPr/>
          </a:p>
          <a:p>
            <a:pPr indent="0" lvl="0" marL="0" rtl="0" algn="l">
              <a:lnSpc>
                <a:spcPct val="100000"/>
              </a:lnSpc>
              <a:spcBef>
                <a:spcPts val="1200"/>
              </a:spcBef>
              <a:spcAft>
                <a:spcPts val="0"/>
              </a:spcAft>
              <a:buSzPts val="2800"/>
              <a:buNone/>
            </a:pPr>
            <a:r>
              <a:t/>
            </a:r>
            <a:endParaRPr/>
          </a:p>
        </p:txBody>
      </p:sp>
      <p:pic>
        <p:nvPicPr>
          <p:cNvPr id="339" name="Google Shape;339;p22"/>
          <p:cNvPicPr preferRelativeResize="0"/>
          <p:nvPr/>
        </p:nvPicPr>
        <p:blipFill rotWithShape="1">
          <a:blip r:embed="rId4">
            <a:alphaModFix/>
          </a:blip>
          <a:srcRect b="3502" l="1364" r="1828" t="2298"/>
          <a:stretch/>
        </p:blipFill>
        <p:spPr>
          <a:xfrm>
            <a:off x="529554" y="2711425"/>
            <a:ext cx="3270834" cy="1913700"/>
          </a:xfrm>
          <a:prstGeom prst="rect">
            <a:avLst/>
          </a:prstGeom>
          <a:noFill/>
          <a:ln>
            <a:noFill/>
          </a:ln>
        </p:spPr>
      </p:pic>
      <p:sp>
        <p:nvSpPr>
          <p:cNvPr id="340" name="Google Shape;340;p22"/>
          <p:cNvSpPr txBox="1"/>
          <p:nvPr/>
        </p:nvSpPr>
        <p:spPr>
          <a:xfrm>
            <a:off x="4588075" y="723275"/>
            <a:ext cx="4574700" cy="191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El </a:t>
            </a:r>
            <a:r>
              <a:rPr b="1" i="0" lang="es-419" sz="1000" u="none" cap="none" strike="noStrike">
                <a:solidFill>
                  <a:schemeClr val="dk2"/>
                </a:solidFill>
                <a:latin typeface="Arial"/>
                <a:ea typeface="Arial"/>
                <a:cs typeface="Arial"/>
                <a:sym typeface="Arial"/>
              </a:rPr>
              <a:t>Diagrama N-S </a:t>
            </a:r>
            <a:r>
              <a:rPr b="0" i="0" lang="es-419" sz="1000" u="none" cap="none" strike="noStrike">
                <a:solidFill>
                  <a:schemeClr val="dk2"/>
                </a:solidFill>
                <a:latin typeface="Arial"/>
                <a:ea typeface="Arial"/>
                <a:cs typeface="Arial"/>
                <a:sym typeface="Arial"/>
              </a:rPr>
              <a:t>(Nassi-Schneiderman) -también conocido como diagrama de Chapin- es como un diagrama de flujo en el que se omiten las flechas de unión y las cajas son contiguas.  Las acciones sucesivas se escriben en cajas sucesivas y, como en los diagramas de flujo, se pueden escribir diferentes acciones en una caja.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Todas estas formas de representar los algoritmos tienen una sintaxis para sus diferentes palabras reservadas</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Seguimos con el ejemplo anterior, vamos a hacer un programa que lea un número por el teclado y diga si ese número es positivo o es negativo.</a:t>
            </a:r>
            <a:endParaRPr b="0" i="0" sz="2800" u="none" cap="none" strike="noStrike">
              <a:solidFill>
                <a:srgbClr val="CCCCCC"/>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pic>
        <p:nvPicPr>
          <p:cNvPr id="341" name="Google Shape;341;p22"/>
          <p:cNvPicPr preferRelativeResize="0"/>
          <p:nvPr/>
        </p:nvPicPr>
        <p:blipFill rotWithShape="1">
          <a:blip r:embed="rId5">
            <a:alphaModFix/>
          </a:blip>
          <a:srcRect b="0" l="0" r="0" t="0"/>
          <a:stretch/>
        </p:blipFill>
        <p:spPr>
          <a:xfrm>
            <a:off x="4694465" y="3108825"/>
            <a:ext cx="4361906" cy="1428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3"/>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347" name="Google Shape;347;p23"/>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Algoritmos</a:t>
            </a:r>
            <a:endParaRPr/>
          </a:p>
          <a:p>
            <a:pPr indent="0" lvl="0" marL="0" rtl="0" algn="l">
              <a:lnSpc>
                <a:spcPct val="100000"/>
              </a:lnSpc>
              <a:spcBef>
                <a:spcPts val="0"/>
              </a:spcBef>
              <a:spcAft>
                <a:spcPts val="0"/>
              </a:spcAft>
              <a:buSzPts val="2800"/>
              <a:buNone/>
            </a:pPr>
            <a:r>
              <a:t/>
            </a:r>
            <a:endParaRPr/>
          </a:p>
          <a:p>
            <a:pPr indent="0" lvl="0" marL="0" rtl="0" algn="l">
              <a:lnSpc>
                <a:spcPct val="115000"/>
              </a:lnSpc>
              <a:spcBef>
                <a:spcPts val="0"/>
              </a:spcBef>
              <a:spcAft>
                <a:spcPts val="0"/>
              </a:spcAft>
              <a:buSzPts val="2800"/>
              <a:buNone/>
            </a:pPr>
            <a:r>
              <a:rPr b="1" lang="es-419" sz="1600"/>
              <a:t>Fases de Resolución de los Algoritmos</a:t>
            </a:r>
            <a:endParaRPr b="1" sz="1600"/>
          </a:p>
          <a:p>
            <a:pPr indent="0" lvl="0" marL="0" rtl="0" algn="l">
              <a:lnSpc>
                <a:spcPct val="115000"/>
              </a:lnSpc>
              <a:spcBef>
                <a:spcPts val="1200"/>
              </a:spcBef>
              <a:spcAft>
                <a:spcPts val="0"/>
              </a:spcAft>
              <a:buSzPts val="2800"/>
              <a:buNone/>
            </a:pPr>
            <a:r>
              <a:t/>
            </a:r>
            <a:endParaRPr b="1" sz="1600">
              <a:latin typeface="Arial"/>
              <a:ea typeface="Arial"/>
              <a:cs typeface="Arial"/>
              <a:sym typeface="Arial"/>
            </a:endParaRPr>
          </a:p>
          <a:p>
            <a:pPr indent="0" lvl="0" marL="0" rtl="0" algn="l">
              <a:lnSpc>
                <a:spcPct val="100000"/>
              </a:lnSpc>
              <a:spcBef>
                <a:spcPts val="1200"/>
              </a:spcBef>
              <a:spcAft>
                <a:spcPts val="0"/>
              </a:spcAft>
              <a:buSzPts val="2800"/>
              <a:buNone/>
            </a:pPr>
            <a:r>
              <a:t/>
            </a:r>
            <a:endParaRPr/>
          </a:p>
        </p:txBody>
      </p:sp>
      <p:sp>
        <p:nvSpPr>
          <p:cNvPr id="348" name="Google Shape;348;p23"/>
          <p:cNvSpPr txBox="1"/>
          <p:nvPr/>
        </p:nvSpPr>
        <p:spPr>
          <a:xfrm>
            <a:off x="4464850" y="1017600"/>
            <a:ext cx="4574700" cy="388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419" sz="1000" u="none" cap="none" strike="noStrike">
                <a:solidFill>
                  <a:schemeClr val="dk2"/>
                </a:solidFill>
                <a:latin typeface="Arial"/>
                <a:ea typeface="Arial"/>
                <a:cs typeface="Arial"/>
                <a:sym typeface="Arial"/>
              </a:rPr>
              <a:t>Las fases de resolución de un problema con computadora son:</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Análisis del problema.</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Diseño del algoritmo.</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Codificación.</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Compilación y ejecución.</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Verificación.</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Depuración.</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Mantenimiento.</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s-419" sz="1000" u="none" cap="none" strike="noStrike">
                <a:solidFill>
                  <a:schemeClr val="dk2"/>
                </a:solidFill>
                <a:latin typeface="Arial"/>
                <a:ea typeface="Arial"/>
                <a:cs typeface="Arial"/>
                <a:sym typeface="Arial"/>
              </a:rPr>
              <a:t>Documentación</a:t>
            </a:r>
            <a:endParaRPr b="1"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idx="4294967295" type="body"/>
          </p:nvPr>
        </p:nvSpPr>
        <p:spPr>
          <a:xfrm>
            <a:off x="261100" y="1554403"/>
            <a:ext cx="2844300" cy="113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Estudiamos y analizamos el problema.</a:t>
            </a:r>
            <a:endParaRPr sz="1000">
              <a:latin typeface="Arial"/>
              <a:ea typeface="Arial"/>
              <a:cs typeface="Arial"/>
              <a:sym typeface="Arial"/>
            </a:endParaRPr>
          </a:p>
          <a:p>
            <a:pPr indent="-292100" lvl="0" marL="457200" rtl="0" algn="just">
              <a:lnSpc>
                <a:spcPct val="100000"/>
              </a:lnSpc>
              <a:spcBef>
                <a:spcPts val="1200"/>
              </a:spcBef>
              <a:spcAft>
                <a:spcPts val="0"/>
              </a:spcAft>
              <a:buSzPts val="1000"/>
              <a:buFont typeface="Arial"/>
              <a:buChar char="●"/>
            </a:pPr>
            <a:r>
              <a:rPr lang="es-419" sz="1000">
                <a:latin typeface="Arial"/>
                <a:ea typeface="Arial"/>
                <a:cs typeface="Arial"/>
                <a:sym typeface="Arial"/>
              </a:rPr>
              <a:t>¿Qué entradas se requieren? </a:t>
            </a:r>
            <a:endParaRPr sz="1000">
              <a:latin typeface="Arial"/>
              <a:ea typeface="Arial"/>
              <a:cs typeface="Arial"/>
              <a:sym typeface="Arial"/>
            </a:endParaRPr>
          </a:p>
          <a:p>
            <a:pPr indent="-292100" lvl="0" marL="457200" rtl="0" algn="just">
              <a:lnSpc>
                <a:spcPct val="100000"/>
              </a:lnSpc>
              <a:spcBef>
                <a:spcPts val="0"/>
              </a:spcBef>
              <a:spcAft>
                <a:spcPts val="0"/>
              </a:spcAft>
              <a:buSzPts val="1000"/>
              <a:buFont typeface="Arial"/>
              <a:buChar char="●"/>
            </a:pPr>
            <a:r>
              <a:rPr lang="es-419" sz="1000">
                <a:latin typeface="Arial"/>
                <a:ea typeface="Arial"/>
                <a:cs typeface="Arial"/>
                <a:sym typeface="Arial"/>
              </a:rPr>
              <a:t>¿Cuál es la salida deseada? </a:t>
            </a:r>
            <a:endParaRPr sz="1000">
              <a:latin typeface="Arial"/>
              <a:ea typeface="Arial"/>
              <a:cs typeface="Arial"/>
              <a:sym typeface="Arial"/>
            </a:endParaRPr>
          </a:p>
          <a:p>
            <a:pPr indent="-292100" lvl="0" marL="457200" rtl="0" algn="just">
              <a:lnSpc>
                <a:spcPct val="100000"/>
              </a:lnSpc>
              <a:spcBef>
                <a:spcPts val="0"/>
              </a:spcBef>
              <a:spcAft>
                <a:spcPts val="0"/>
              </a:spcAft>
              <a:buSzPts val="1000"/>
              <a:buFont typeface="Arial"/>
              <a:buChar char="●"/>
            </a:pPr>
            <a:r>
              <a:rPr lang="es-419" sz="1000">
                <a:latin typeface="Arial"/>
                <a:ea typeface="Arial"/>
                <a:cs typeface="Arial"/>
                <a:sym typeface="Arial"/>
              </a:rPr>
              <a:t>¿Qué método produce la salida deseada?</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354" name="Google Shape;354;p24"/>
          <p:cNvSpPr txBox="1"/>
          <p:nvPr>
            <p:ph idx="4294967295" type="body"/>
          </p:nvPr>
        </p:nvSpPr>
        <p:spPr>
          <a:xfrm>
            <a:off x="3593663" y="1095825"/>
            <a:ext cx="21774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200">
                <a:latin typeface="Arial"/>
                <a:ea typeface="Arial"/>
                <a:cs typeface="Arial"/>
                <a:sym typeface="Arial"/>
              </a:rPr>
              <a:t>Diseño del algoritmo</a:t>
            </a:r>
            <a:endParaRPr b="1" sz="1200">
              <a:latin typeface="Arial"/>
              <a:ea typeface="Arial"/>
              <a:cs typeface="Arial"/>
              <a:sym typeface="Arial"/>
            </a:endParaRPr>
          </a:p>
        </p:txBody>
      </p:sp>
      <p:sp>
        <p:nvSpPr>
          <p:cNvPr id="355" name="Google Shape;355;p24"/>
          <p:cNvSpPr txBox="1"/>
          <p:nvPr>
            <p:ph idx="4294967295" type="body"/>
          </p:nvPr>
        </p:nvSpPr>
        <p:spPr>
          <a:xfrm>
            <a:off x="6203263" y="1554388"/>
            <a:ext cx="2844300" cy="9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300"/>
              <a:buNone/>
            </a:pPr>
            <a:r>
              <a:rPr lang="es-419" sz="1000">
                <a:latin typeface="Arial"/>
                <a:ea typeface="Arial"/>
                <a:cs typeface="Arial"/>
                <a:sym typeface="Arial"/>
              </a:rPr>
              <a:t>La solución del algoritmo posteriormente se transcribe a un lenguaje de programación siguiendo su respectiva sintaxis.</a:t>
            </a:r>
            <a:endParaRPr sz="1000">
              <a:latin typeface="Arial"/>
              <a:ea typeface="Arial"/>
              <a:cs typeface="Arial"/>
              <a:sym typeface="Arial"/>
            </a:endParaRPr>
          </a:p>
        </p:txBody>
      </p:sp>
      <p:sp>
        <p:nvSpPr>
          <p:cNvPr id="356" name="Google Shape;356;p24"/>
          <p:cNvSpPr txBox="1"/>
          <p:nvPr>
            <p:ph idx="4294967295" type="body"/>
          </p:nvPr>
        </p:nvSpPr>
        <p:spPr>
          <a:xfrm>
            <a:off x="3260213" y="1554388"/>
            <a:ext cx="2844300" cy="90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Después de haber analizado el problema, se diseña una manera de cómo resolverlo.</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357" name="Google Shape;357;p24"/>
          <p:cNvSpPr txBox="1"/>
          <p:nvPr>
            <p:ph idx="4294967295" type="body"/>
          </p:nvPr>
        </p:nvSpPr>
        <p:spPr>
          <a:xfrm>
            <a:off x="6536713" y="1095825"/>
            <a:ext cx="2177400" cy="44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300"/>
              <a:buNone/>
            </a:pPr>
            <a:r>
              <a:rPr b="1" lang="es-419" sz="1200">
                <a:latin typeface="Arial"/>
                <a:ea typeface="Arial"/>
                <a:cs typeface="Arial"/>
                <a:sym typeface="Arial"/>
              </a:rPr>
              <a:t>Codificación</a:t>
            </a:r>
            <a:endParaRPr b="1" sz="1800">
              <a:solidFill>
                <a:srgbClr val="434343"/>
              </a:solidFill>
              <a:latin typeface="Arial"/>
              <a:ea typeface="Arial"/>
              <a:cs typeface="Arial"/>
              <a:sym typeface="Arial"/>
            </a:endParaRPr>
          </a:p>
        </p:txBody>
      </p:sp>
      <p:sp>
        <p:nvSpPr>
          <p:cNvPr id="358" name="Google Shape;358;p24"/>
          <p:cNvSpPr txBox="1"/>
          <p:nvPr>
            <p:ph idx="4294967295" type="body"/>
          </p:nvPr>
        </p:nvSpPr>
        <p:spPr>
          <a:xfrm>
            <a:off x="594538" y="1095825"/>
            <a:ext cx="2177400" cy="44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300"/>
              <a:buNone/>
            </a:pPr>
            <a:r>
              <a:rPr b="1" lang="es-419" sz="1200">
                <a:latin typeface="Arial"/>
                <a:ea typeface="Arial"/>
                <a:cs typeface="Arial"/>
                <a:sym typeface="Arial"/>
              </a:rPr>
              <a:t>Análisis del problema</a:t>
            </a:r>
            <a:endParaRPr b="1" sz="1200">
              <a:latin typeface="Arial"/>
              <a:ea typeface="Arial"/>
              <a:cs typeface="Arial"/>
              <a:sym typeface="Arial"/>
            </a:endParaRPr>
          </a:p>
        </p:txBody>
      </p:sp>
      <p:sp>
        <p:nvSpPr>
          <p:cNvPr id="359" name="Google Shape;359;p24"/>
          <p:cNvSpPr txBox="1"/>
          <p:nvPr>
            <p:ph idx="4294967295" type="body"/>
          </p:nvPr>
        </p:nvSpPr>
        <p:spPr>
          <a:xfrm>
            <a:off x="261088" y="3542513"/>
            <a:ext cx="2844300" cy="7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419" sz="1000">
                <a:latin typeface="Arial"/>
                <a:ea typeface="Arial"/>
                <a:cs typeface="Arial"/>
                <a:sym typeface="Arial"/>
              </a:rPr>
              <a:t>El programa se ejecuta y se revisa en busca de algún error y se corrige</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360" name="Google Shape;360;p24"/>
          <p:cNvSpPr txBox="1"/>
          <p:nvPr>
            <p:ph idx="4294967295" type="body"/>
          </p:nvPr>
        </p:nvSpPr>
        <p:spPr>
          <a:xfrm>
            <a:off x="594538" y="3083950"/>
            <a:ext cx="2177400" cy="44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1300"/>
              <a:buNone/>
            </a:pPr>
            <a:r>
              <a:rPr b="1" lang="es-419" sz="1200">
                <a:latin typeface="Arial"/>
                <a:ea typeface="Arial"/>
                <a:cs typeface="Arial"/>
                <a:sym typeface="Arial"/>
              </a:rPr>
              <a:t>Verificación y depuración</a:t>
            </a:r>
            <a:endParaRPr b="1" sz="1200">
              <a:latin typeface="Arial"/>
              <a:ea typeface="Arial"/>
              <a:cs typeface="Arial"/>
              <a:sym typeface="Arial"/>
            </a:endParaRPr>
          </a:p>
        </p:txBody>
      </p:sp>
      <p:sp>
        <p:nvSpPr>
          <p:cNvPr id="361" name="Google Shape;361;p24"/>
          <p:cNvSpPr txBox="1"/>
          <p:nvPr>
            <p:ph idx="4294967295" type="body"/>
          </p:nvPr>
        </p:nvSpPr>
        <p:spPr>
          <a:xfrm>
            <a:off x="3593663" y="3083950"/>
            <a:ext cx="21774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200">
                <a:latin typeface="Arial"/>
                <a:ea typeface="Arial"/>
                <a:cs typeface="Arial"/>
                <a:sym typeface="Arial"/>
              </a:rPr>
              <a:t>Mantenimiento</a:t>
            </a:r>
            <a:endParaRPr b="1" sz="1200">
              <a:latin typeface="Arial"/>
              <a:ea typeface="Arial"/>
              <a:cs typeface="Arial"/>
              <a:sym typeface="Arial"/>
            </a:endParaRPr>
          </a:p>
        </p:txBody>
      </p:sp>
      <p:sp>
        <p:nvSpPr>
          <p:cNvPr id="362" name="Google Shape;362;p24"/>
          <p:cNvSpPr txBox="1"/>
          <p:nvPr>
            <p:ph idx="4294967295" type="body"/>
          </p:nvPr>
        </p:nvSpPr>
        <p:spPr>
          <a:xfrm>
            <a:off x="3260213" y="3542513"/>
            <a:ext cx="2844300" cy="781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Comprobado que nuestro programa funciona perfectamente, este se actualiza y se modifica según sea necesario.</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363" name="Google Shape;363;p24"/>
          <p:cNvSpPr txBox="1"/>
          <p:nvPr>
            <p:ph idx="4294967295" type="body"/>
          </p:nvPr>
        </p:nvSpPr>
        <p:spPr>
          <a:xfrm>
            <a:off x="6536713" y="3083950"/>
            <a:ext cx="2177400" cy="44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200">
                <a:latin typeface="Arial"/>
                <a:ea typeface="Arial"/>
                <a:cs typeface="Arial"/>
                <a:sym typeface="Arial"/>
              </a:rPr>
              <a:t>Documentación</a:t>
            </a:r>
            <a:endParaRPr b="1" sz="1200">
              <a:latin typeface="Arial"/>
              <a:ea typeface="Arial"/>
              <a:cs typeface="Arial"/>
              <a:sym typeface="Arial"/>
            </a:endParaRPr>
          </a:p>
        </p:txBody>
      </p:sp>
      <p:sp>
        <p:nvSpPr>
          <p:cNvPr id="364" name="Google Shape;364;p24"/>
          <p:cNvSpPr txBox="1"/>
          <p:nvPr>
            <p:ph idx="4294967295" type="body"/>
          </p:nvPr>
        </p:nvSpPr>
        <p:spPr>
          <a:xfrm>
            <a:off x="6203263" y="3542513"/>
            <a:ext cx="2844300" cy="781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El programa se documenta por completo desde el momento del análisis hasta la parte de mantenimiento</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0"/>
              </a:spcAft>
              <a:buSzPts val="1300"/>
              <a:buNone/>
            </a:pPr>
            <a:r>
              <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365" name="Google Shape;365;p24"/>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p24"/>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367" name="Google Shape;367;p24"/>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Algoritmos. </a:t>
            </a:r>
            <a:r>
              <a:rPr lang="es-419" sz="1500">
                <a:solidFill>
                  <a:srgbClr val="CCCCCC"/>
                </a:solidFill>
              </a:rPr>
              <a:t>Fases de Resolución</a:t>
            </a:r>
            <a:endParaRPr sz="2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
          <p:cNvSpPr txBox="1"/>
          <p:nvPr>
            <p:ph idx="2" type="body"/>
          </p:nvPr>
        </p:nvSpPr>
        <p:spPr>
          <a:xfrm>
            <a:off x="4730400" y="428850"/>
            <a:ext cx="3253800" cy="494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300"/>
              <a:buNone/>
            </a:pPr>
            <a:r>
              <a:rPr lang="es-419" sz="1000">
                <a:solidFill>
                  <a:schemeClr val="dk1"/>
                </a:solidFill>
                <a:latin typeface="Arial"/>
                <a:ea typeface="Arial"/>
                <a:cs typeface="Arial"/>
                <a:sym typeface="Arial"/>
              </a:rPr>
              <a:t>Sistemas de información.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Algoritmos.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Datos y Tipos de datos.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Constantes y variables.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Procedimientos.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Funciones.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Tipos de parámetros.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Estructuras de control de flujo.</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Estructuras condicionantes y repetitivas.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Estructuras de datos.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Eficiencia de un algoritmo. </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Algoritmos de ordenamiento.</a:t>
            </a:r>
            <a:endParaRPr sz="10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lang="es-419" sz="1000">
                <a:solidFill>
                  <a:schemeClr val="dk1"/>
                </a:solidFill>
                <a:latin typeface="Arial"/>
                <a:ea typeface="Arial"/>
                <a:cs typeface="Arial"/>
                <a:sym typeface="Arial"/>
              </a:rPr>
              <a:t>Algoritmos de búsqueda.</a:t>
            </a:r>
            <a:endParaRPr sz="1000">
              <a:solidFill>
                <a:schemeClr val="dk1"/>
              </a:solidFill>
              <a:latin typeface="Arial"/>
              <a:ea typeface="Arial"/>
              <a:cs typeface="Arial"/>
              <a:sym typeface="Arial"/>
            </a:endParaRPr>
          </a:p>
          <a:p>
            <a:pPr indent="0" lvl="0" marL="0" rtl="0" algn="l">
              <a:lnSpc>
                <a:spcPct val="115000"/>
              </a:lnSpc>
              <a:spcBef>
                <a:spcPts val="1200"/>
              </a:spcBef>
              <a:spcAft>
                <a:spcPts val="1200"/>
              </a:spcAft>
              <a:buClr>
                <a:schemeClr val="dk2"/>
              </a:buClr>
              <a:buSzPts val="1100"/>
              <a:buNone/>
            </a:pPr>
            <a:r>
              <a:t/>
            </a:r>
            <a:endParaRPr sz="900">
              <a:solidFill>
                <a:schemeClr val="dk1"/>
              </a:solidFill>
              <a:latin typeface="Arial"/>
              <a:ea typeface="Arial"/>
              <a:cs typeface="Arial"/>
              <a:sym typeface="Arial"/>
            </a:endParaRPr>
          </a:p>
        </p:txBody>
      </p:sp>
      <p:sp>
        <p:nvSpPr>
          <p:cNvPr id="80" name="Google Shape;80;p2"/>
          <p:cNvSpPr txBox="1"/>
          <p:nvPr>
            <p:ph type="title"/>
          </p:nvPr>
        </p:nvSpPr>
        <p:spPr>
          <a:xfrm>
            <a:off x="276600" y="331800"/>
            <a:ext cx="35337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Contenidos de la materia</a:t>
            </a:r>
            <a:endParaRPr/>
          </a:p>
        </p:txBody>
      </p:sp>
      <p:pic>
        <p:nvPicPr>
          <p:cNvPr id="81" name="Google Shape;81;p2"/>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5"/>
          <p:cNvSpPr txBox="1"/>
          <p:nvPr>
            <p:ph idx="4294967295" type="title"/>
          </p:nvPr>
        </p:nvSpPr>
        <p:spPr>
          <a:xfrm>
            <a:off x="403425" y="1128550"/>
            <a:ext cx="4613700" cy="248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b="1" lang="es-419" sz="1400">
                <a:solidFill>
                  <a:srgbClr val="000000"/>
                </a:solidFill>
                <a:latin typeface="Arial"/>
                <a:ea typeface="Arial"/>
                <a:cs typeface="Arial"/>
                <a:sym typeface="Arial"/>
              </a:rPr>
              <a:t>Diagramar un algoritmo que describa la lógica para:</a:t>
            </a:r>
            <a:endParaRPr b="1" sz="1400">
              <a:solidFill>
                <a:srgbClr val="000000"/>
              </a:solidFill>
              <a:latin typeface="Arial"/>
              <a:ea typeface="Arial"/>
              <a:cs typeface="Arial"/>
              <a:sym typeface="Arial"/>
            </a:endParaRPr>
          </a:p>
          <a:p>
            <a:pPr indent="0" lvl="0" marL="0" rtl="0" algn="l">
              <a:lnSpc>
                <a:spcPct val="115000"/>
              </a:lnSpc>
              <a:spcBef>
                <a:spcPts val="1200"/>
              </a:spcBef>
              <a:spcAft>
                <a:spcPts val="0"/>
              </a:spcAft>
              <a:buSzPts val="2800"/>
              <a:buNone/>
            </a:pPr>
            <a:r>
              <a:rPr lang="es-419" sz="1200">
                <a:solidFill>
                  <a:srgbClr val="000000"/>
                </a:solidFill>
                <a:latin typeface="Arial"/>
                <a:ea typeface="Arial"/>
                <a:cs typeface="Arial"/>
                <a:sym typeface="Arial"/>
              </a:rPr>
              <a:t>Dados los 3 lados de un triángulo, determinar el tipo del mismo.  </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2800"/>
              <a:buNone/>
            </a:pPr>
            <a:r>
              <a:rPr lang="es-419" sz="1200">
                <a:solidFill>
                  <a:srgbClr val="000000"/>
                </a:solidFill>
                <a:latin typeface="Arial"/>
                <a:ea typeface="Arial"/>
                <a:cs typeface="Arial"/>
                <a:sym typeface="Arial"/>
              </a:rPr>
              <a:t>Tres lados iguales… es equilátero.</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2800"/>
              <a:buNone/>
            </a:pPr>
            <a:r>
              <a:rPr lang="es-419" sz="1200">
                <a:solidFill>
                  <a:srgbClr val="000000"/>
                </a:solidFill>
                <a:latin typeface="Arial"/>
                <a:ea typeface="Arial"/>
                <a:cs typeface="Arial"/>
                <a:sym typeface="Arial"/>
              </a:rPr>
              <a:t>Dos lados iguales… son isósceles. </a:t>
            </a:r>
            <a:endParaRPr sz="1200">
              <a:solidFill>
                <a:srgbClr val="000000"/>
              </a:solidFill>
              <a:latin typeface="Arial"/>
              <a:ea typeface="Arial"/>
              <a:cs typeface="Arial"/>
              <a:sym typeface="Arial"/>
            </a:endParaRPr>
          </a:p>
          <a:p>
            <a:pPr indent="0" lvl="0" marL="457200" rtl="0" algn="l">
              <a:lnSpc>
                <a:spcPct val="115000"/>
              </a:lnSpc>
              <a:spcBef>
                <a:spcPts val="1200"/>
              </a:spcBef>
              <a:spcAft>
                <a:spcPts val="0"/>
              </a:spcAft>
              <a:buSzPts val="2800"/>
              <a:buNone/>
            </a:pPr>
            <a:r>
              <a:rPr lang="es-419" sz="1200">
                <a:solidFill>
                  <a:srgbClr val="000000"/>
                </a:solidFill>
                <a:latin typeface="Arial"/>
                <a:ea typeface="Arial"/>
                <a:cs typeface="Arial"/>
                <a:sym typeface="Arial"/>
              </a:rPr>
              <a:t>Tres lados desiguales… es escaleno.</a:t>
            </a:r>
            <a:endParaRPr sz="1200">
              <a:solidFill>
                <a:srgbClr val="000000"/>
              </a:solidFill>
              <a:latin typeface="Arial"/>
              <a:ea typeface="Arial"/>
              <a:cs typeface="Arial"/>
              <a:sym typeface="Arial"/>
            </a:endParaRPr>
          </a:p>
          <a:p>
            <a:pPr indent="0" lvl="0" marL="0" rtl="0" algn="l">
              <a:lnSpc>
                <a:spcPct val="115000"/>
              </a:lnSpc>
              <a:spcBef>
                <a:spcPts val="1200"/>
              </a:spcBef>
              <a:spcAft>
                <a:spcPts val="1200"/>
              </a:spcAft>
              <a:buSzPts val="2800"/>
              <a:buNone/>
            </a:pPr>
            <a:r>
              <a:t/>
            </a:r>
            <a:endParaRPr b="1" sz="1600">
              <a:solidFill>
                <a:srgbClr val="000000"/>
              </a:solidFill>
              <a:latin typeface="Arial"/>
              <a:ea typeface="Arial"/>
              <a:cs typeface="Arial"/>
              <a:sym typeface="Arial"/>
            </a:endParaRPr>
          </a:p>
        </p:txBody>
      </p:sp>
      <p:sp>
        <p:nvSpPr>
          <p:cNvPr id="373" name="Google Shape;373;p25"/>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25"/>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375" name="Google Shape;375;p25"/>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Algoritmos. </a:t>
            </a:r>
            <a:r>
              <a:rPr lang="es-419" sz="1500">
                <a:solidFill>
                  <a:srgbClr val="CCCCCC"/>
                </a:solidFill>
              </a:rPr>
              <a:t>Ejercitación 1</a:t>
            </a:r>
            <a:endParaRPr sz="2200">
              <a:solidFill>
                <a:schemeClr val="lt1"/>
              </a:solidFill>
            </a:endParaRPr>
          </a:p>
        </p:txBody>
      </p:sp>
      <p:pic>
        <p:nvPicPr>
          <p:cNvPr id="376" name="Google Shape;376;p25"/>
          <p:cNvPicPr preferRelativeResize="0"/>
          <p:nvPr/>
        </p:nvPicPr>
        <p:blipFill rotWithShape="1">
          <a:blip r:embed="rId4">
            <a:alphaModFix/>
          </a:blip>
          <a:srcRect b="0" l="0" r="0" t="0"/>
          <a:stretch/>
        </p:blipFill>
        <p:spPr>
          <a:xfrm>
            <a:off x="908050" y="3072074"/>
            <a:ext cx="3604450" cy="1901375"/>
          </a:xfrm>
          <a:prstGeom prst="rect">
            <a:avLst/>
          </a:prstGeom>
          <a:noFill/>
          <a:ln>
            <a:noFill/>
          </a:ln>
        </p:spPr>
      </p:pic>
      <p:sp>
        <p:nvSpPr>
          <p:cNvPr id="377" name="Google Shape;377;p25"/>
          <p:cNvSpPr txBox="1"/>
          <p:nvPr/>
        </p:nvSpPr>
        <p:spPr>
          <a:xfrm>
            <a:off x="5602025" y="712800"/>
            <a:ext cx="3000000" cy="443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Entrada</a:t>
            </a:r>
            <a:r>
              <a:rPr b="0" i="0" lang="es-419" sz="900" u="none" cap="none" strike="noStrike">
                <a:solidFill>
                  <a:srgbClr val="000000"/>
                </a:solidFill>
                <a:latin typeface="Arial"/>
                <a:ea typeface="Arial"/>
                <a:cs typeface="Arial"/>
                <a:sym typeface="Arial"/>
              </a:rPr>
              <a:t>:  ladoA, ladoB y ladoC</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Proceso</a:t>
            </a:r>
            <a:r>
              <a:rPr b="0" i="0" lang="es-419" sz="900" u="none" cap="none" strike="noStrike">
                <a:solidFill>
                  <a:srgbClr val="000000"/>
                </a:solidFill>
                <a:latin typeface="Arial"/>
                <a:ea typeface="Arial"/>
                <a:cs typeface="Arial"/>
                <a:sym typeface="Arial"/>
              </a:rPr>
              <a:t>:  Evaluación del tamaño de cada lado</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Salida</a:t>
            </a:r>
            <a:r>
              <a:rPr b="0" i="0" lang="es-419" sz="900" u="none" cap="none" strike="noStrike">
                <a:solidFill>
                  <a:srgbClr val="000000"/>
                </a:solidFill>
                <a:latin typeface="Arial"/>
                <a:ea typeface="Arial"/>
                <a:cs typeface="Arial"/>
                <a:sym typeface="Arial"/>
              </a:rPr>
              <a:t>: Informar el tipo de triángulo</a:t>
            </a:r>
            <a:endParaRPr b="0" i="0" sz="9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ENTRADA</a:t>
            </a:r>
            <a:r>
              <a:rPr b="0" i="0" lang="es-419" sz="900" u="none" cap="none" strike="noStrike">
                <a:solidFill>
                  <a:srgbClr val="000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a:p>
            <a:pPr indent="-285750" lvl="0" marL="457200" marR="0" rtl="0" algn="l">
              <a:lnSpc>
                <a:spcPct val="115000"/>
              </a:lnSpc>
              <a:spcBef>
                <a:spcPts val="0"/>
              </a:spcBef>
              <a:spcAft>
                <a:spcPts val="0"/>
              </a:spcAft>
              <a:buClr>
                <a:srgbClr val="000000"/>
              </a:buClr>
              <a:buSzPts val="900"/>
              <a:buFont typeface="Arial"/>
              <a:buAutoNum type="arabicPeriod"/>
            </a:pPr>
            <a:r>
              <a:rPr b="0" i="0" lang="es-419" sz="900" u="none" cap="none" strike="noStrike">
                <a:solidFill>
                  <a:srgbClr val="000000"/>
                </a:solidFill>
                <a:latin typeface="Arial"/>
                <a:ea typeface="Arial"/>
                <a:cs typeface="Arial"/>
                <a:sym typeface="Arial"/>
              </a:rPr>
              <a:t> Ingresar las dimensiones del triángulo: </a:t>
            </a:r>
            <a:endParaRPr b="0" i="0" sz="900" u="none" cap="none" strike="noStrike">
              <a:solidFill>
                <a:srgbClr val="000000"/>
              </a:solidFill>
              <a:latin typeface="Arial"/>
              <a:ea typeface="Arial"/>
              <a:cs typeface="Arial"/>
              <a:sym typeface="Arial"/>
            </a:endParaRPr>
          </a:p>
          <a:p>
            <a:pPr indent="-285750" lvl="1" marL="914400" marR="0" rtl="0" algn="l">
              <a:lnSpc>
                <a:spcPct val="115000"/>
              </a:lnSpc>
              <a:spcBef>
                <a:spcPts val="0"/>
              </a:spcBef>
              <a:spcAft>
                <a:spcPts val="0"/>
              </a:spcAft>
              <a:buClr>
                <a:srgbClr val="000000"/>
              </a:buClr>
              <a:buSzPts val="900"/>
              <a:buFont typeface="Arial"/>
              <a:buAutoNum type="alphaLcPeriod"/>
            </a:pPr>
            <a:r>
              <a:rPr b="0" i="0" lang="es-419" sz="900" u="none" cap="none" strike="noStrike">
                <a:solidFill>
                  <a:srgbClr val="000000"/>
                </a:solidFill>
                <a:latin typeface="Arial"/>
                <a:ea typeface="Arial"/>
                <a:cs typeface="Arial"/>
                <a:sym typeface="Arial"/>
              </a:rPr>
              <a:t>Ingrese dimensión del lado A</a:t>
            </a:r>
            <a:endParaRPr b="0" i="0" sz="900" u="none" cap="none" strike="noStrike">
              <a:solidFill>
                <a:srgbClr val="000000"/>
              </a:solidFill>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AutoNum type="alphaLcPeriod"/>
            </a:pPr>
            <a:r>
              <a:rPr b="0" i="0" lang="es-419" sz="900" u="none" cap="none" strike="noStrike">
                <a:solidFill>
                  <a:srgbClr val="000000"/>
                </a:solidFill>
                <a:latin typeface="Arial"/>
                <a:ea typeface="Arial"/>
                <a:cs typeface="Arial"/>
                <a:sym typeface="Arial"/>
              </a:rPr>
              <a:t>Ingrese dimensión del lado B</a:t>
            </a:r>
            <a:endParaRPr b="0" i="0" sz="900" u="none" cap="none" strike="noStrike">
              <a:solidFill>
                <a:srgbClr val="000000"/>
              </a:solidFill>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AutoNum type="alphaLcPeriod"/>
            </a:pPr>
            <a:r>
              <a:rPr b="0" i="0" lang="es-419" sz="900" u="none" cap="none" strike="noStrike">
                <a:solidFill>
                  <a:srgbClr val="000000"/>
                </a:solidFill>
                <a:latin typeface="Arial"/>
                <a:ea typeface="Arial"/>
                <a:cs typeface="Arial"/>
                <a:sym typeface="Arial"/>
              </a:rPr>
              <a:t>Ingrese dimensión del lado C</a:t>
            </a:r>
            <a:endParaRPr b="0" i="0" sz="9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PROCESO: </a:t>
            </a:r>
            <a:endParaRPr b="1" i="0" sz="900" u="none" cap="none" strike="noStrike">
              <a:solidFill>
                <a:srgbClr val="000000"/>
              </a:solidFill>
              <a:latin typeface="Arial"/>
              <a:ea typeface="Arial"/>
              <a:cs typeface="Arial"/>
              <a:sym typeface="Arial"/>
            </a:endParaRPr>
          </a:p>
          <a:p>
            <a:pPr indent="-285750" lvl="0" marL="457200" marR="0" rtl="0" algn="l">
              <a:lnSpc>
                <a:spcPct val="115000"/>
              </a:lnSpc>
              <a:spcBef>
                <a:spcPts val="0"/>
              </a:spcBef>
              <a:spcAft>
                <a:spcPts val="0"/>
              </a:spcAft>
              <a:buClr>
                <a:srgbClr val="000000"/>
              </a:buClr>
              <a:buSzPts val="900"/>
              <a:buFont typeface="Arial"/>
              <a:buAutoNum type="arabicPeriod"/>
            </a:pPr>
            <a:r>
              <a:rPr b="1" i="0" lang="es-419" sz="900" u="none" cap="none" strike="noStrike">
                <a:solidFill>
                  <a:srgbClr val="000000"/>
                </a:solidFill>
                <a:latin typeface="Arial"/>
                <a:ea typeface="Arial"/>
                <a:cs typeface="Arial"/>
                <a:sym typeface="Arial"/>
              </a:rPr>
              <a:t>verificar tipo de triángulo</a:t>
            </a:r>
            <a:endParaRPr b="1" i="0" sz="9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SI (</a:t>
            </a:r>
            <a:r>
              <a:rPr b="0" i="0" lang="es-419" sz="900" u="none" cap="none" strike="noStrike">
                <a:solidFill>
                  <a:srgbClr val="000000"/>
                </a:solidFill>
                <a:latin typeface="Arial"/>
                <a:ea typeface="Arial"/>
                <a:cs typeface="Arial"/>
                <a:sym typeface="Arial"/>
              </a:rPr>
              <a:t>ladoA =  ladoB) y (ladoA = ladoC) </a:t>
            </a:r>
            <a:r>
              <a:rPr b="1" i="0" lang="es-419" sz="900" u="none" cap="none" strike="noStrike">
                <a:solidFill>
                  <a:srgbClr val="C27BA0"/>
                </a:solidFill>
                <a:latin typeface="Arial"/>
                <a:ea typeface="Arial"/>
                <a:cs typeface="Arial"/>
                <a:sym typeface="Arial"/>
              </a:rPr>
              <a:t>entonces</a:t>
            </a:r>
            <a:endParaRPr b="0" i="0" sz="9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900"/>
              <a:buFont typeface="Arial"/>
              <a:buNone/>
            </a:pPr>
            <a:r>
              <a:rPr b="0" i="0" lang="es-419" sz="900" u="none" cap="none" strike="noStrike">
                <a:solidFill>
                  <a:srgbClr val="000000"/>
                </a:solidFill>
                <a:latin typeface="Arial"/>
                <a:ea typeface="Arial"/>
                <a:cs typeface="Arial"/>
                <a:sym typeface="Arial"/>
              </a:rPr>
              <a:t>Determinó que es equilátero</a:t>
            </a:r>
            <a:endParaRPr b="0" i="0" sz="9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FINSI</a:t>
            </a:r>
            <a:endParaRPr b="1" i="0" sz="900" u="none" cap="none" strike="noStrike">
              <a:solidFill>
                <a:srgbClr val="C27BA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SI</a:t>
            </a:r>
            <a:r>
              <a:rPr b="0" i="0" lang="es-419" sz="900" u="none" cap="none" strike="noStrike">
                <a:solidFill>
                  <a:srgbClr val="000000"/>
                </a:solidFill>
                <a:latin typeface="Arial"/>
                <a:ea typeface="Arial"/>
                <a:cs typeface="Arial"/>
                <a:sym typeface="Arial"/>
              </a:rPr>
              <a:t> (ladoA = ladoB) o </a:t>
            </a:r>
            <a:r>
              <a:rPr b="1" i="0" lang="es-419" sz="900" u="none" cap="none" strike="noStrike">
                <a:solidFill>
                  <a:srgbClr val="C27BA0"/>
                </a:solidFill>
                <a:latin typeface="Arial"/>
                <a:ea typeface="Arial"/>
                <a:cs typeface="Arial"/>
                <a:sym typeface="Arial"/>
              </a:rPr>
              <a:t>(</a:t>
            </a:r>
            <a:r>
              <a:rPr b="0" i="0" lang="es-419" sz="900" u="none" cap="none" strike="noStrike">
                <a:solidFill>
                  <a:srgbClr val="000000"/>
                </a:solidFill>
                <a:latin typeface="Arial"/>
                <a:ea typeface="Arial"/>
                <a:cs typeface="Arial"/>
                <a:sym typeface="Arial"/>
              </a:rPr>
              <a:t>ladoA = ladoC) o </a:t>
            </a:r>
            <a:r>
              <a:rPr b="1" i="0" lang="es-419" sz="900" u="none" cap="none" strike="noStrike">
                <a:solidFill>
                  <a:srgbClr val="C27BA0"/>
                </a:solidFill>
                <a:latin typeface="Arial"/>
                <a:ea typeface="Arial"/>
                <a:cs typeface="Arial"/>
                <a:sym typeface="Arial"/>
              </a:rPr>
              <a:t>(</a:t>
            </a:r>
            <a:r>
              <a:rPr b="0" i="0" lang="es-419" sz="900" u="none" cap="none" strike="noStrike">
                <a:solidFill>
                  <a:srgbClr val="000000"/>
                </a:solidFill>
                <a:latin typeface="Arial"/>
                <a:ea typeface="Arial"/>
                <a:cs typeface="Arial"/>
                <a:sym typeface="Arial"/>
              </a:rPr>
              <a:t>lado B= lado C)  </a:t>
            </a:r>
            <a:r>
              <a:rPr b="1" i="0" lang="es-419" sz="900" u="none" cap="none" strike="noStrike">
                <a:solidFill>
                  <a:srgbClr val="C27BA0"/>
                </a:solidFill>
                <a:latin typeface="Arial"/>
                <a:ea typeface="Arial"/>
                <a:cs typeface="Arial"/>
                <a:sym typeface="Arial"/>
              </a:rPr>
              <a:t>entonces</a:t>
            </a:r>
            <a:endParaRPr b="0" i="0" sz="9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900"/>
              <a:buFont typeface="Arial"/>
              <a:buNone/>
            </a:pPr>
            <a:r>
              <a:rPr b="0" i="0" lang="es-419" sz="900" u="none" cap="none" strike="noStrike">
                <a:solidFill>
                  <a:srgbClr val="000000"/>
                </a:solidFill>
                <a:latin typeface="Arial"/>
                <a:ea typeface="Arial"/>
                <a:cs typeface="Arial"/>
                <a:sym typeface="Arial"/>
              </a:rPr>
              <a:t>Determinó que es Isósceles</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FINSI</a:t>
            </a:r>
            <a:endParaRPr b="1" i="0" sz="900" u="none" cap="none" strike="noStrike">
              <a:solidFill>
                <a:srgbClr val="C27BA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SI</a:t>
            </a:r>
            <a:r>
              <a:rPr b="0" i="0" lang="es-419" sz="900" u="none" cap="none" strike="noStrike">
                <a:solidFill>
                  <a:srgbClr val="000000"/>
                </a:solidFill>
                <a:latin typeface="Arial"/>
                <a:ea typeface="Arial"/>
                <a:cs typeface="Arial"/>
                <a:sym typeface="Arial"/>
              </a:rPr>
              <a:t> (ladoA&lt;&gt; lado B) y  </a:t>
            </a:r>
            <a:r>
              <a:rPr b="1" i="0" lang="es-419" sz="900" u="none" cap="none" strike="noStrike">
                <a:solidFill>
                  <a:srgbClr val="C27BA0"/>
                </a:solidFill>
                <a:latin typeface="Arial"/>
                <a:ea typeface="Arial"/>
                <a:cs typeface="Arial"/>
                <a:sym typeface="Arial"/>
              </a:rPr>
              <a:t>(</a:t>
            </a:r>
            <a:r>
              <a:rPr b="0" i="0" lang="es-419" sz="900" u="none" cap="none" strike="noStrike">
                <a:solidFill>
                  <a:srgbClr val="000000"/>
                </a:solidFill>
                <a:latin typeface="Arial"/>
                <a:ea typeface="Arial"/>
                <a:cs typeface="Arial"/>
                <a:sym typeface="Arial"/>
              </a:rPr>
              <a:t>ladoA&lt;&gt; ladoC) y </a:t>
            </a:r>
            <a:r>
              <a:rPr b="1" i="0" lang="es-419" sz="900" u="none" cap="none" strike="noStrike">
                <a:solidFill>
                  <a:srgbClr val="C27BA0"/>
                </a:solidFill>
                <a:latin typeface="Arial"/>
                <a:ea typeface="Arial"/>
                <a:cs typeface="Arial"/>
                <a:sym typeface="Arial"/>
              </a:rPr>
              <a:t>(</a:t>
            </a:r>
            <a:r>
              <a:rPr b="0" i="0" lang="es-419" sz="900" u="none" cap="none" strike="noStrike">
                <a:solidFill>
                  <a:srgbClr val="000000"/>
                </a:solidFill>
                <a:latin typeface="Arial"/>
                <a:ea typeface="Arial"/>
                <a:cs typeface="Arial"/>
                <a:sym typeface="Arial"/>
              </a:rPr>
              <a:t>ladoB &lt;&gt; ladoC) </a:t>
            </a:r>
            <a:r>
              <a:rPr b="1" i="0" lang="es-419" sz="900" u="none" cap="none" strike="noStrike">
                <a:solidFill>
                  <a:srgbClr val="C27BA0"/>
                </a:solidFill>
                <a:latin typeface="Arial"/>
                <a:ea typeface="Arial"/>
                <a:cs typeface="Arial"/>
                <a:sym typeface="Arial"/>
              </a:rPr>
              <a:t>entonces</a:t>
            </a:r>
            <a:endParaRPr b="0" i="0" sz="9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900"/>
              <a:buFont typeface="Arial"/>
              <a:buNone/>
            </a:pPr>
            <a:r>
              <a:rPr b="0" i="0" lang="es-419" sz="900" u="none" cap="none" strike="noStrike">
                <a:solidFill>
                  <a:srgbClr val="000000"/>
                </a:solidFill>
                <a:latin typeface="Arial"/>
                <a:ea typeface="Arial"/>
                <a:cs typeface="Arial"/>
                <a:sym typeface="Arial"/>
              </a:rPr>
              <a:t>Determinó que es escaleno</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rPr b="1" i="0" lang="es-419" sz="900" u="none" cap="none" strike="noStrike">
                <a:solidFill>
                  <a:srgbClr val="C27BA0"/>
                </a:solidFill>
                <a:latin typeface="Arial"/>
                <a:ea typeface="Arial"/>
                <a:cs typeface="Arial"/>
                <a:sym typeface="Arial"/>
              </a:rPr>
              <a:t>FINSI</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es-419" sz="900" u="none" cap="none" strike="noStrike">
                <a:solidFill>
                  <a:srgbClr val="000000"/>
                </a:solidFill>
                <a:latin typeface="Arial"/>
                <a:ea typeface="Arial"/>
                <a:cs typeface="Arial"/>
                <a:sym typeface="Arial"/>
              </a:rPr>
              <a:t>SALIDA:</a:t>
            </a:r>
            <a:endParaRPr b="1" i="0" sz="900" u="none" cap="none" strike="noStrike">
              <a:solidFill>
                <a:srgbClr val="000000"/>
              </a:solidFill>
              <a:latin typeface="Arial"/>
              <a:ea typeface="Arial"/>
              <a:cs typeface="Arial"/>
              <a:sym typeface="Arial"/>
            </a:endParaRPr>
          </a:p>
          <a:p>
            <a:pPr indent="-285750" lvl="0" marL="457200" marR="0" rtl="0" algn="l">
              <a:lnSpc>
                <a:spcPct val="100000"/>
              </a:lnSpc>
              <a:spcBef>
                <a:spcPts val="0"/>
              </a:spcBef>
              <a:spcAft>
                <a:spcPts val="0"/>
              </a:spcAft>
              <a:buClr>
                <a:srgbClr val="000000"/>
              </a:buClr>
              <a:buSzPts val="900"/>
              <a:buFont typeface="Arial"/>
              <a:buAutoNum type="arabicPeriod"/>
            </a:pPr>
            <a:r>
              <a:rPr b="1" i="0" lang="es-419" sz="900" u="none" cap="none" strike="noStrike">
                <a:solidFill>
                  <a:srgbClr val="000000"/>
                </a:solidFill>
                <a:latin typeface="Arial"/>
                <a:ea typeface="Arial"/>
                <a:cs typeface="Arial"/>
                <a:sym typeface="Arial"/>
              </a:rPr>
              <a:t>Notificar resultado</a:t>
            </a:r>
            <a:endParaRPr b="1" i="0" sz="900" u="none" cap="none" strike="noStrike">
              <a:solidFill>
                <a:srgbClr val="000000"/>
              </a:solidFill>
              <a:latin typeface="Arial"/>
              <a:ea typeface="Arial"/>
              <a:cs typeface="Arial"/>
              <a:sym typeface="Arial"/>
            </a:endParaRPr>
          </a:p>
          <a:p>
            <a:pPr indent="-285750" lvl="1" marL="914400" marR="0" rtl="0" algn="l">
              <a:lnSpc>
                <a:spcPct val="100000"/>
              </a:lnSpc>
              <a:spcBef>
                <a:spcPts val="0"/>
              </a:spcBef>
              <a:spcAft>
                <a:spcPts val="0"/>
              </a:spcAft>
              <a:buClr>
                <a:srgbClr val="000000"/>
              </a:buClr>
              <a:buSzPts val="900"/>
              <a:buFont typeface="Arial"/>
              <a:buAutoNum type="alphaLcPeriod" startAt="2"/>
            </a:pPr>
            <a:r>
              <a:rPr b="0" i="0" lang="es-419" sz="900" u="none" cap="none" strike="noStrike">
                <a:solidFill>
                  <a:srgbClr val="000000"/>
                </a:solidFill>
                <a:latin typeface="Arial"/>
                <a:ea typeface="Arial"/>
                <a:cs typeface="Arial"/>
                <a:sym typeface="Arial"/>
              </a:rPr>
              <a:t>Mostrar el resultado en una pantalla</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6"/>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26"/>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384" name="Google Shape;384;p26"/>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Algoritmos. </a:t>
            </a:r>
            <a:r>
              <a:rPr lang="es-419" sz="1500">
                <a:solidFill>
                  <a:srgbClr val="CCCCCC"/>
                </a:solidFill>
              </a:rPr>
              <a:t>Ejercitación 2</a:t>
            </a:r>
            <a:endParaRPr sz="2200">
              <a:solidFill>
                <a:schemeClr val="lt1"/>
              </a:solidFill>
            </a:endParaRPr>
          </a:p>
        </p:txBody>
      </p:sp>
      <p:sp>
        <p:nvSpPr>
          <p:cNvPr id="385" name="Google Shape;385;p26"/>
          <p:cNvSpPr txBox="1"/>
          <p:nvPr>
            <p:ph idx="4294967295" type="title"/>
          </p:nvPr>
        </p:nvSpPr>
        <p:spPr>
          <a:xfrm>
            <a:off x="403425" y="1106325"/>
            <a:ext cx="4353900" cy="287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b="1" lang="es-419" sz="1400">
                <a:solidFill>
                  <a:srgbClr val="666666"/>
                </a:solidFill>
                <a:latin typeface="Arial"/>
                <a:ea typeface="Arial"/>
                <a:cs typeface="Arial"/>
                <a:sym typeface="Arial"/>
              </a:rPr>
              <a:t>Algoritmo de nuestra vida cotidiana</a:t>
            </a:r>
            <a:endParaRPr b="1" sz="1400">
              <a:solidFill>
                <a:srgbClr val="666666"/>
              </a:solidFill>
              <a:latin typeface="Arial"/>
              <a:ea typeface="Arial"/>
              <a:cs typeface="Arial"/>
              <a:sym typeface="Arial"/>
            </a:endParaRPr>
          </a:p>
          <a:p>
            <a:pPr indent="0" lvl="0" marL="0" rtl="0" algn="l">
              <a:lnSpc>
                <a:spcPct val="115000"/>
              </a:lnSpc>
              <a:spcBef>
                <a:spcPts val="1200"/>
              </a:spcBef>
              <a:spcAft>
                <a:spcPts val="0"/>
              </a:spcAft>
              <a:buSzPts val="2800"/>
              <a:buNone/>
            </a:pPr>
            <a:r>
              <a:rPr lang="es-419" sz="1200">
                <a:solidFill>
                  <a:srgbClr val="666666"/>
                </a:solidFill>
                <a:latin typeface="Arial"/>
                <a:ea typeface="Arial"/>
                <a:cs typeface="Arial"/>
                <a:sym typeface="Arial"/>
              </a:rPr>
              <a:t>Diagramar un algoritmo que describa la lógica para una persona que viaja de lunes a viernes para ir a estudiar a la universidad de JCPaz.</a:t>
            </a:r>
            <a:endParaRPr sz="1200">
              <a:solidFill>
                <a:srgbClr val="666666"/>
              </a:solidFill>
              <a:latin typeface="Arial"/>
              <a:ea typeface="Arial"/>
              <a:cs typeface="Arial"/>
              <a:sym typeface="Arial"/>
            </a:endParaRPr>
          </a:p>
          <a:p>
            <a:pPr indent="0" lvl="0" marL="457200" rtl="0" algn="l">
              <a:lnSpc>
                <a:spcPct val="115000"/>
              </a:lnSpc>
              <a:spcBef>
                <a:spcPts val="1200"/>
              </a:spcBef>
              <a:spcAft>
                <a:spcPts val="0"/>
              </a:spcAft>
              <a:buSzPts val="2800"/>
              <a:buNone/>
            </a:pPr>
            <a:r>
              <a:rPr lang="es-419" sz="1200">
                <a:solidFill>
                  <a:srgbClr val="666666"/>
                </a:solidFill>
                <a:latin typeface="Arial"/>
                <a:ea typeface="Arial"/>
                <a:cs typeface="Arial"/>
                <a:sym typeface="Arial"/>
              </a:rPr>
              <a:t>Entrada:  dia de la semana, zona en la que vive y transporte que toma</a:t>
            </a:r>
            <a:endParaRPr sz="1200">
              <a:solidFill>
                <a:srgbClr val="666666"/>
              </a:solidFill>
              <a:latin typeface="Arial"/>
              <a:ea typeface="Arial"/>
              <a:cs typeface="Arial"/>
              <a:sym typeface="Arial"/>
            </a:endParaRPr>
          </a:p>
          <a:p>
            <a:pPr indent="0" lvl="0" marL="457200" rtl="0" algn="l">
              <a:lnSpc>
                <a:spcPct val="115000"/>
              </a:lnSpc>
              <a:spcBef>
                <a:spcPts val="1200"/>
              </a:spcBef>
              <a:spcAft>
                <a:spcPts val="0"/>
              </a:spcAft>
              <a:buSzPts val="2800"/>
              <a:buNone/>
            </a:pPr>
            <a:r>
              <a:rPr lang="es-419" sz="1200">
                <a:solidFill>
                  <a:srgbClr val="666666"/>
                </a:solidFill>
                <a:latin typeface="Arial"/>
                <a:ea typeface="Arial"/>
                <a:cs typeface="Arial"/>
                <a:sym typeface="Arial"/>
              </a:rPr>
              <a:t>Proceso:  Transportar al estudiante hasta la universidad</a:t>
            </a:r>
            <a:endParaRPr sz="1200">
              <a:solidFill>
                <a:srgbClr val="666666"/>
              </a:solidFill>
              <a:latin typeface="Arial"/>
              <a:ea typeface="Arial"/>
              <a:cs typeface="Arial"/>
              <a:sym typeface="Arial"/>
            </a:endParaRPr>
          </a:p>
          <a:p>
            <a:pPr indent="0" lvl="0" marL="457200" rtl="0" algn="l">
              <a:lnSpc>
                <a:spcPct val="115000"/>
              </a:lnSpc>
              <a:spcBef>
                <a:spcPts val="1200"/>
              </a:spcBef>
              <a:spcAft>
                <a:spcPts val="1200"/>
              </a:spcAft>
              <a:buSzPts val="2800"/>
              <a:buNone/>
            </a:pPr>
            <a:r>
              <a:rPr lang="es-419" sz="1200">
                <a:solidFill>
                  <a:srgbClr val="666666"/>
                </a:solidFill>
                <a:latin typeface="Arial"/>
                <a:ea typeface="Arial"/>
                <a:cs typeface="Arial"/>
                <a:sym typeface="Arial"/>
              </a:rPr>
              <a:t>Salida: Al entrar a la universidad llama y notifica a su familia.</a:t>
            </a:r>
            <a:endParaRPr sz="1800">
              <a:solidFill>
                <a:srgbClr val="666666"/>
              </a:solidFill>
              <a:latin typeface="Arial"/>
              <a:ea typeface="Arial"/>
              <a:cs typeface="Arial"/>
              <a:sym typeface="Arial"/>
            </a:endParaRPr>
          </a:p>
        </p:txBody>
      </p:sp>
      <p:sp>
        <p:nvSpPr>
          <p:cNvPr id="386" name="Google Shape;386;p26"/>
          <p:cNvSpPr txBox="1"/>
          <p:nvPr>
            <p:ph idx="4294967295" type="title"/>
          </p:nvPr>
        </p:nvSpPr>
        <p:spPr>
          <a:xfrm>
            <a:off x="5331000" y="712800"/>
            <a:ext cx="3813000" cy="443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b="1" lang="es-419" sz="900">
                <a:solidFill>
                  <a:srgbClr val="666666"/>
                </a:solidFill>
                <a:latin typeface="Arial"/>
                <a:ea typeface="Arial"/>
                <a:cs typeface="Arial"/>
                <a:sym typeface="Arial"/>
              </a:rPr>
              <a:t>ENTRADA</a:t>
            </a:r>
            <a:r>
              <a:rPr lang="es-419" sz="900">
                <a:solidFill>
                  <a:srgbClr val="666666"/>
                </a:solidFill>
                <a:latin typeface="Arial"/>
                <a:ea typeface="Arial"/>
                <a:cs typeface="Arial"/>
                <a:sym typeface="Arial"/>
              </a:rPr>
              <a:t>: </a:t>
            </a:r>
            <a:endParaRPr sz="900">
              <a:solidFill>
                <a:srgbClr val="666666"/>
              </a:solidFill>
              <a:latin typeface="Arial"/>
              <a:ea typeface="Arial"/>
              <a:cs typeface="Arial"/>
              <a:sym typeface="Arial"/>
            </a:endParaRPr>
          </a:p>
          <a:p>
            <a:pPr indent="-285750" lvl="0" marL="457200" rtl="0" algn="l">
              <a:lnSpc>
                <a:spcPct val="115000"/>
              </a:lnSpc>
              <a:spcBef>
                <a:spcPts val="0"/>
              </a:spcBef>
              <a:spcAft>
                <a:spcPts val="0"/>
              </a:spcAft>
              <a:buClr>
                <a:srgbClr val="666666"/>
              </a:buClr>
              <a:buSzPts val="900"/>
              <a:buFont typeface="Arial"/>
              <a:buAutoNum type="arabicPeriod"/>
            </a:pPr>
            <a:r>
              <a:rPr b="1" lang="es-419" sz="900">
                <a:solidFill>
                  <a:srgbClr val="666666"/>
                </a:solidFill>
                <a:latin typeface="Arial"/>
                <a:ea typeface="Arial"/>
                <a:cs typeface="Arial"/>
                <a:sym typeface="Arial"/>
              </a:rPr>
              <a:t>Ingrese Datos</a:t>
            </a:r>
            <a:endParaRPr b="1" sz="900">
              <a:solidFill>
                <a:srgbClr val="666666"/>
              </a:solidFill>
              <a:latin typeface="Arial"/>
              <a:ea typeface="Arial"/>
              <a:cs typeface="Arial"/>
              <a:sym typeface="Arial"/>
            </a:endParaRPr>
          </a:p>
          <a:p>
            <a:pPr indent="0" lvl="0" marL="457200" rtl="0" algn="l">
              <a:lnSpc>
                <a:spcPct val="115000"/>
              </a:lnSpc>
              <a:spcBef>
                <a:spcPts val="0"/>
              </a:spcBef>
              <a:spcAft>
                <a:spcPts val="0"/>
              </a:spcAft>
              <a:buSzPts val="2800"/>
              <a:buNone/>
            </a:pPr>
            <a:r>
              <a:rPr lang="es-419" sz="900">
                <a:solidFill>
                  <a:srgbClr val="666666"/>
                </a:solidFill>
                <a:latin typeface="Arial"/>
                <a:ea typeface="Arial"/>
                <a:cs typeface="Arial"/>
                <a:sym typeface="Arial"/>
              </a:rPr>
              <a:t>Ingrese el día.</a:t>
            </a:r>
            <a:endParaRPr sz="900">
              <a:solidFill>
                <a:srgbClr val="666666"/>
              </a:solidFill>
              <a:latin typeface="Arial"/>
              <a:ea typeface="Arial"/>
              <a:cs typeface="Arial"/>
              <a:sym typeface="Arial"/>
            </a:endParaRPr>
          </a:p>
          <a:p>
            <a:pPr indent="-285750" lvl="1" marL="914400" rtl="0" algn="l">
              <a:lnSpc>
                <a:spcPct val="115000"/>
              </a:lnSpc>
              <a:spcBef>
                <a:spcPts val="0"/>
              </a:spcBef>
              <a:spcAft>
                <a:spcPts val="0"/>
              </a:spcAft>
              <a:buClr>
                <a:srgbClr val="666666"/>
              </a:buClr>
              <a:buSzPts val="900"/>
              <a:buFont typeface="Arial"/>
              <a:buAutoNum type="alphaLcPeriod"/>
            </a:pPr>
            <a:r>
              <a:rPr b="1" lang="es-419" sz="900">
                <a:solidFill>
                  <a:srgbClr val="666666"/>
                </a:solidFill>
                <a:latin typeface="Arial"/>
                <a:ea typeface="Arial"/>
                <a:cs typeface="Arial"/>
                <a:sym typeface="Arial"/>
              </a:rPr>
              <a:t>Si </a:t>
            </a:r>
            <a:r>
              <a:rPr lang="es-419" sz="900">
                <a:solidFill>
                  <a:srgbClr val="666666"/>
                </a:solidFill>
                <a:latin typeface="Arial"/>
                <a:ea typeface="Arial"/>
                <a:cs typeface="Arial"/>
                <a:sym typeface="Arial"/>
              </a:rPr>
              <a:t>día es distinto de sábado o  domingo entonces  </a:t>
            </a:r>
            <a:endParaRPr sz="900">
              <a:solidFill>
                <a:srgbClr val="666666"/>
              </a:solidFill>
              <a:latin typeface="Arial"/>
              <a:ea typeface="Arial"/>
              <a:cs typeface="Arial"/>
              <a:sym typeface="Arial"/>
            </a:endParaRPr>
          </a:p>
          <a:p>
            <a:pPr indent="457200" lvl="0" marL="914400" rtl="0" algn="l">
              <a:lnSpc>
                <a:spcPct val="115000"/>
              </a:lnSpc>
              <a:spcBef>
                <a:spcPts val="0"/>
              </a:spcBef>
              <a:spcAft>
                <a:spcPts val="0"/>
              </a:spcAft>
              <a:buSzPts val="2800"/>
              <a:buNone/>
            </a:pPr>
            <a:r>
              <a:rPr lang="es-419" sz="900">
                <a:solidFill>
                  <a:srgbClr val="666666"/>
                </a:solidFill>
                <a:latin typeface="Arial"/>
                <a:ea typeface="Arial"/>
                <a:cs typeface="Arial"/>
                <a:sym typeface="Arial"/>
              </a:rPr>
              <a:t>Ingrese zona y transporte: </a:t>
            </a:r>
            <a:endParaRPr sz="900">
              <a:solidFill>
                <a:srgbClr val="666666"/>
              </a:solidFill>
              <a:latin typeface="Arial"/>
              <a:ea typeface="Arial"/>
              <a:cs typeface="Arial"/>
              <a:sym typeface="Arial"/>
            </a:endParaRPr>
          </a:p>
          <a:p>
            <a:pPr indent="-285750" lvl="2" marL="1371600" rtl="0" algn="l">
              <a:lnSpc>
                <a:spcPct val="100000"/>
              </a:lnSpc>
              <a:spcBef>
                <a:spcPts val="0"/>
              </a:spcBef>
              <a:spcAft>
                <a:spcPts val="0"/>
              </a:spcAft>
              <a:buClr>
                <a:srgbClr val="666666"/>
              </a:buClr>
              <a:buSzPts val="900"/>
              <a:buFont typeface="Arial"/>
              <a:buAutoNum type="romanLcPeriod"/>
            </a:pPr>
            <a:r>
              <a:rPr lang="es-419" sz="900">
                <a:solidFill>
                  <a:srgbClr val="666666"/>
                </a:solidFill>
                <a:latin typeface="Arial"/>
                <a:ea typeface="Arial"/>
                <a:cs typeface="Arial"/>
                <a:sym typeface="Arial"/>
              </a:rPr>
              <a:t>Ingrese zona</a:t>
            </a:r>
            <a:endParaRPr sz="900">
              <a:solidFill>
                <a:srgbClr val="666666"/>
              </a:solidFill>
              <a:latin typeface="Arial"/>
              <a:ea typeface="Arial"/>
              <a:cs typeface="Arial"/>
              <a:sym typeface="Arial"/>
            </a:endParaRPr>
          </a:p>
          <a:p>
            <a:pPr indent="-285750" lvl="2" marL="1371600" rtl="0" algn="l">
              <a:lnSpc>
                <a:spcPct val="100000"/>
              </a:lnSpc>
              <a:spcBef>
                <a:spcPts val="0"/>
              </a:spcBef>
              <a:spcAft>
                <a:spcPts val="0"/>
              </a:spcAft>
              <a:buClr>
                <a:srgbClr val="666666"/>
              </a:buClr>
              <a:buSzPts val="900"/>
              <a:buFont typeface="Arial"/>
              <a:buAutoNum type="romanLcPeriod"/>
            </a:pPr>
            <a:r>
              <a:rPr lang="es-419" sz="900">
                <a:solidFill>
                  <a:srgbClr val="666666"/>
                </a:solidFill>
                <a:latin typeface="Arial"/>
                <a:ea typeface="Arial"/>
                <a:cs typeface="Arial"/>
                <a:sym typeface="Arial"/>
              </a:rPr>
              <a:t>Ingrese transporte</a:t>
            </a:r>
            <a:endParaRPr sz="900">
              <a:solidFill>
                <a:srgbClr val="666666"/>
              </a:solidFill>
              <a:latin typeface="Arial"/>
              <a:ea typeface="Arial"/>
              <a:cs typeface="Arial"/>
              <a:sym typeface="Arial"/>
            </a:endParaRPr>
          </a:p>
          <a:p>
            <a:pPr indent="-285750" lvl="2" marL="1371600" rtl="0" algn="l">
              <a:lnSpc>
                <a:spcPct val="100000"/>
              </a:lnSpc>
              <a:spcBef>
                <a:spcPts val="0"/>
              </a:spcBef>
              <a:spcAft>
                <a:spcPts val="0"/>
              </a:spcAft>
              <a:buClr>
                <a:srgbClr val="666666"/>
              </a:buClr>
              <a:buSzPts val="900"/>
              <a:buFont typeface="Arial"/>
              <a:buAutoNum type="romanLcPeriod"/>
            </a:pPr>
            <a:r>
              <a:rPr lang="es-419" sz="900">
                <a:solidFill>
                  <a:srgbClr val="666666"/>
                </a:solidFill>
                <a:latin typeface="Arial"/>
                <a:ea typeface="Arial"/>
                <a:cs typeface="Arial"/>
                <a:sym typeface="Arial"/>
              </a:rPr>
              <a:t>dirigirse a zona y tomar  transporte</a:t>
            </a:r>
            <a:endParaRPr sz="900">
              <a:solidFill>
                <a:srgbClr val="666666"/>
              </a:solidFill>
              <a:latin typeface="Arial"/>
              <a:ea typeface="Arial"/>
              <a:cs typeface="Arial"/>
              <a:sym typeface="Arial"/>
            </a:endParaRPr>
          </a:p>
          <a:p>
            <a:pPr indent="-285750" lvl="2" marL="1371600" rtl="0" algn="l">
              <a:lnSpc>
                <a:spcPct val="100000"/>
              </a:lnSpc>
              <a:spcBef>
                <a:spcPts val="0"/>
              </a:spcBef>
              <a:spcAft>
                <a:spcPts val="0"/>
              </a:spcAft>
              <a:buClr>
                <a:srgbClr val="666666"/>
              </a:buClr>
              <a:buSzPts val="900"/>
              <a:buFont typeface="Arial"/>
              <a:buAutoNum type="romanLcPeriod"/>
            </a:pPr>
            <a:r>
              <a:rPr b="1" lang="es-419" sz="900">
                <a:solidFill>
                  <a:srgbClr val="666666"/>
                </a:solidFill>
                <a:latin typeface="Arial"/>
                <a:ea typeface="Arial"/>
                <a:cs typeface="Arial"/>
                <a:sym typeface="Arial"/>
              </a:rPr>
              <a:t>viajar </a:t>
            </a:r>
            <a:r>
              <a:rPr lang="es-419" sz="900">
                <a:solidFill>
                  <a:srgbClr val="666666"/>
                </a:solidFill>
                <a:latin typeface="Arial"/>
                <a:ea typeface="Arial"/>
                <a:cs typeface="Arial"/>
                <a:sym typeface="Arial"/>
              </a:rPr>
              <a:t>es verdadero			</a:t>
            </a:r>
            <a:endParaRPr sz="900">
              <a:solidFill>
                <a:srgbClr val="666666"/>
              </a:solidFill>
              <a:latin typeface="Arial"/>
              <a:ea typeface="Arial"/>
              <a:cs typeface="Arial"/>
              <a:sym typeface="Arial"/>
            </a:endParaRPr>
          </a:p>
          <a:p>
            <a:pPr indent="-285750" lvl="1" marL="914400" rtl="0" algn="l">
              <a:lnSpc>
                <a:spcPct val="115000"/>
              </a:lnSpc>
              <a:spcBef>
                <a:spcPts val="0"/>
              </a:spcBef>
              <a:spcAft>
                <a:spcPts val="0"/>
              </a:spcAft>
              <a:buClr>
                <a:srgbClr val="666666"/>
              </a:buClr>
              <a:buSzPts val="900"/>
              <a:buFont typeface="Arial"/>
              <a:buAutoNum type="alphaLcPeriod"/>
            </a:pPr>
            <a:r>
              <a:rPr b="1" lang="es-419" sz="900">
                <a:solidFill>
                  <a:srgbClr val="666666"/>
                </a:solidFill>
                <a:latin typeface="Arial"/>
                <a:ea typeface="Arial"/>
                <a:cs typeface="Arial"/>
                <a:sym typeface="Arial"/>
              </a:rPr>
              <a:t>Sí no </a:t>
            </a:r>
            <a:endParaRPr b="1" sz="900">
              <a:solidFill>
                <a:srgbClr val="666666"/>
              </a:solidFill>
              <a:latin typeface="Arial"/>
              <a:ea typeface="Arial"/>
              <a:cs typeface="Arial"/>
              <a:sym typeface="Arial"/>
            </a:endParaRPr>
          </a:p>
          <a:p>
            <a:pPr indent="-285750" lvl="2" marL="1371600" rtl="0" algn="l">
              <a:lnSpc>
                <a:spcPct val="115000"/>
              </a:lnSpc>
              <a:spcBef>
                <a:spcPts val="0"/>
              </a:spcBef>
              <a:spcAft>
                <a:spcPts val="0"/>
              </a:spcAft>
              <a:buClr>
                <a:srgbClr val="666666"/>
              </a:buClr>
              <a:buSzPts val="900"/>
              <a:buFont typeface="Arial"/>
              <a:buAutoNum type="romanLcPeriod"/>
            </a:pPr>
            <a:r>
              <a:rPr b="1" lang="es-419" sz="900">
                <a:solidFill>
                  <a:srgbClr val="666666"/>
                </a:solidFill>
                <a:latin typeface="Arial"/>
                <a:ea typeface="Arial"/>
                <a:cs typeface="Arial"/>
                <a:sym typeface="Arial"/>
              </a:rPr>
              <a:t>Fin del algoritmo</a:t>
            </a:r>
            <a:endParaRPr b="1" sz="900">
              <a:solidFill>
                <a:srgbClr val="666666"/>
              </a:solidFill>
              <a:latin typeface="Arial"/>
              <a:ea typeface="Arial"/>
              <a:cs typeface="Arial"/>
              <a:sym typeface="Arial"/>
            </a:endParaRPr>
          </a:p>
          <a:p>
            <a:pPr indent="0" lvl="0" marL="914400" rtl="0" algn="l">
              <a:lnSpc>
                <a:spcPct val="115000"/>
              </a:lnSpc>
              <a:spcBef>
                <a:spcPts val="0"/>
              </a:spcBef>
              <a:spcAft>
                <a:spcPts val="0"/>
              </a:spcAft>
              <a:buSzPts val="2800"/>
              <a:buNone/>
            </a:pPr>
            <a:r>
              <a:rPr b="1" lang="es-419" sz="900">
                <a:solidFill>
                  <a:srgbClr val="666666"/>
                </a:solidFill>
                <a:latin typeface="Arial"/>
                <a:ea typeface="Arial"/>
                <a:cs typeface="Arial"/>
                <a:sym typeface="Arial"/>
              </a:rPr>
              <a:t>FinSi	</a:t>
            </a:r>
            <a:endParaRPr b="1" sz="900">
              <a:solidFill>
                <a:srgbClr val="666666"/>
              </a:solidFill>
              <a:latin typeface="Arial"/>
              <a:ea typeface="Arial"/>
              <a:cs typeface="Arial"/>
              <a:sym typeface="Arial"/>
            </a:endParaRPr>
          </a:p>
          <a:p>
            <a:pPr indent="0" lvl="0" marL="0" rtl="0" algn="l">
              <a:lnSpc>
                <a:spcPct val="115000"/>
              </a:lnSpc>
              <a:spcBef>
                <a:spcPts val="0"/>
              </a:spcBef>
              <a:spcAft>
                <a:spcPts val="0"/>
              </a:spcAft>
              <a:buSzPts val="2800"/>
              <a:buNone/>
            </a:pPr>
            <a:r>
              <a:rPr b="1" lang="es-419" sz="900">
                <a:solidFill>
                  <a:srgbClr val="666666"/>
                </a:solidFill>
                <a:latin typeface="Arial"/>
                <a:ea typeface="Arial"/>
                <a:cs typeface="Arial"/>
                <a:sym typeface="Arial"/>
              </a:rPr>
              <a:t>PROCESO: </a:t>
            </a:r>
            <a:endParaRPr b="1" sz="900">
              <a:solidFill>
                <a:srgbClr val="666666"/>
              </a:solidFill>
              <a:latin typeface="Arial"/>
              <a:ea typeface="Arial"/>
              <a:cs typeface="Arial"/>
              <a:sym typeface="Arial"/>
            </a:endParaRPr>
          </a:p>
          <a:p>
            <a:pPr indent="-285750" lvl="0" marL="457200" rtl="0" algn="l">
              <a:lnSpc>
                <a:spcPct val="115000"/>
              </a:lnSpc>
              <a:spcBef>
                <a:spcPts val="0"/>
              </a:spcBef>
              <a:spcAft>
                <a:spcPts val="0"/>
              </a:spcAft>
              <a:buClr>
                <a:srgbClr val="666666"/>
              </a:buClr>
              <a:buSzPts val="900"/>
              <a:buFont typeface="Arial"/>
              <a:buAutoNum type="arabicPeriod"/>
            </a:pPr>
            <a:r>
              <a:rPr b="1" lang="es-419" sz="900">
                <a:solidFill>
                  <a:srgbClr val="666666"/>
                </a:solidFill>
                <a:latin typeface="Arial"/>
                <a:ea typeface="Arial"/>
                <a:cs typeface="Arial"/>
                <a:sym typeface="Arial"/>
              </a:rPr>
              <a:t>Transportar al estudiante hasta la universidad:</a:t>
            </a:r>
            <a:endParaRPr sz="900">
              <a:solidFill>
                <a:srgbClr val="666666"/>
              </a:solidFill>
              <a:latin typeface="Arial"/>
              <a:ea typeface="Arial"/>
              <a:cs typeface="Arial"/>
              <a:sym typeface="Arial"/>
            </a:endParaRPr>
          </a:p>
          <a:p>
            <a:pPr indent="-285750" lvl="1" marL="914400" rtl="0" algn="l">
              <a:lnSpc>
                <a:spcPct val="115000"/>
              </a:lnSpc>
              <a:spcBef>
                <a:spcPts val="0"/>
              </a:spcBef>
              <a:spcAft>
                <a:spcPts val="0"/>
              </a:spcAft>
              <a:buClr>
                <a:srgbClr val="666666"/>
              </a:buClr>
              <a:buSzPts val="900"/>
              <a:buFont typeface="Arial"/>
              <a:buAutoNum type="alphaLcPeriod" startAt="2"/>
            </a:pPr>
            <a:r>
              <a:rPr b="1" lang="es-419" sz="900">
                <a:solidFill>
                  <a:srgbClr val="666666"/>
                </a:solidFill>
                <a:latin typeface="Arial"/>
                <a:ea typeface="Arial"/>
                <a:cs typeface="Arial"/>
                <a:sym typeface="Arial"/>
              </a:rPr>
              <a:t>Mientras viajar </a:t>
            </a:r>
            <a:r>
              <a:rPr lang="es-419" sz="900">
                <a:solidFill>
                  <a:srgbClr val="666666"/>
                </a:solidFill>
                <a:latin typeface="Arial"/>
                <a:ea typeface="Arial"/>
                <a:cs typeface="Arial"/>
                <a:sym typeface="Arial"/>
              </a:rPr>
              <a:t> es verdadero </a:t>
            </a:r>
            <a:r>
              <a:rPr b="1" lang="es-419" sz="900">
                <a:solidFill>
                  <a:srgbClr val="666666"/>
                </a:solidFill>
                <a:latin typeface="Arial"/>
                <a:ea typeface="Arial"/>
                <a:cs typeface="Arial"/>
                <a:sym typeface="Arial"/>
              </a:rPr>
              <a:t>Hacer</a:t>
            </a:r>
            <a:endParaRPr b="1" sz="900">
              <a:solidFill>
                <a:srgbClr val="666666"/>
              </a:solidFill>
              <a:latin typeface="Arial"/>
              <a:ea typeface="Arial"/>
              <a:cs typeface="Arial"/>
              <a:sym typeface="Arial"/>
            </a:endParaRPr>
          </a:p>
          <a:p>
            <a:pPr indent="-285750" lvl="2" marL="1371600" rtl="0" algn="l">
              <a:lnSpc>
                <a:spcPct val="115000"/>
              </a:lnSpc>
              <a:spcBef>
                <a:spcPts val="0"/>
              </a:spcBef>
              <a:spcAft>
                <a:spcPts val="0"/>
              </a:spcAft>
              <a:buClr>
                <a:srgbClr val="666666"/>
              </a:buClr>
              <a:buSzPts val="900"/>
              <a:buFont typeface="Arial"/>
              <a:buAutoNum type="romanLcPeriod" startAt="2"/>
            </a:pPr>
            <a:r>
              <a:rPr b="1" lang="es-419" sz="900">
                <a:solidFill>
                  <a:srgbClr val="666666"/>
                </a:solidFill>
                <a:latin typeface="Arial"/>
                <a:ea typeface="Arial"/>
                <a:cs typeface="Arial"/>
                <a:sym typeface="Arial"/>
              </a:rPr>
              <a:t>Si </a:t>
            </a:r>
            <a:r>
              <a:rPr lang="es-419" sz="900">
                <a:solidFill>
                  <a:srgbClr val="666666"/>
                </a:solidFill>
                <a:latin typeface="Arial"/>
                <a:ea typeface="Arial"/>
                <a:cs typeface="Arial"/>
                <a:sym typeface="Arial"/>
              </a:rPr>
              <a:t>llega a la universidad </a:t>
            </a:r>
            <a:r>
              <a:rPr b="1" lang="es-419" sz="900">
                <a:solidFill>
                  <a:srgbClr val="666666"/>
                </a:solidFill>
                <a:latin typeface="Arial"/>
                <a:ea typeface="Arial"/>
                <a:cs typeface="Arial"/>
                <a:sym typeface="Arial"/>
              </a:rPr>
              <a:t>entonces</a:t>
            </a:r>
            <a:endParaRPr b="1" sz="900">
              <a:solidFill>
                <a:srgbClr val="666666"/>
              </a:solidFill>
              <a:latin typeface="Arial"/>
              <a:ea typeface="Arial"/>
              <a:cs typeface="Arial"/>
              <a:sym typeface="Arial"/>
            </a:endParaRPr>
          </a:p>
          <a:p>
            <a:pPr indent="0" lvl="0" marL="1828800" rtl="0" algn="l">
              <a:lnSpc>
                <a:spcPct val="115000"/>
              </a:lnSpc>
              <a:spcBef>
                <a:spcPts val="0"/>
              </a:spcBef>
              <a:spcAft>
                <a:spcPts val="0"/>
              </a:spcAft>
              <a:buSzPts val="2800"/>
              <a:buNone/>
            </a:pPr>
            <a:r>
              <a:rPr b="1" lang="es-419" sz="900">
                <a:solidFill>
                  <a:srgbClr val="666666"/>
                </a:solidFill>
                <a:latin typeface="Arial"/>
                <a:ea typeface="Arial"/>
                <a:cs typeface="Arial"/>
                <a:sym typeface="Arial"/>
              </a:rPr>
              <a:t>viajar </a:t>
            </a:r>
            <a:r>
              <a:rPr lang="es-419" sz="900">
                <a:solidFill>
                  <a:srgbClr val="666666"/>
                </a:solidFill>
                <a:latin typeface="Arial"/>
                <a:ea typeface="Arial"/>
                <a:cs typeface="Arial"/>
                <a:sym typeface="Arial"/>
              </a:rPr>
              <a:t>es falso</a:t>
            </a:r>
            <a:endParaRPr sz="900">
              <a:solidFill>
                <a:srgbClr val="666666"/>
              </a:solidFill>
              <a:latin typeface="Arial"/>
              <a:ea typeface="Arial"/>
              <a:cs typeface="Arial"/>
              <a:sym typeface="Arial"/>
            </a:endParaRPr>
          </a:p>
          <a:p>
            <a:pPr indent="-285750" lvl="2" marL="1371600" rtl="0" algn="l">
              <a:lnSpc>
                <a:spcPct val="115000"/>
              </a:lnSpc>
              <a:spcBef>
                <a:spcPts val="0"/>
              </a:spcBef>
              <a:spcAft>
                <a:spcPts val="0"/>
              </a:spcAft>
              <a:buClr>
                <a:srgbClr val="666666"/>
              </a:buClr>
              <a:buSzPts val="900"/>
              <a:buFont typeface="Arial"/>
              <a:buAutoNum type="romanLcPeriod" startAt="2"/>
            </a:pPr>
            <a:r>
              <a:rPr b="1" lang="es-419" sz="900">
                <a:solidFill>
                  <a:srgbClr val="666666"/>
                </a:solidFill>
                <a:latin typeface="Arial"/>
                <a:ea typeface="Arial"/>
                <a:cs typeface="Arial"/>
                <a:sym typeface="Arial"/>
              </a:rPr>
              <a:t>Sí no </a:t>
            </a:r>
            <a:endParaRPr b="1" sz="900">
              <a:solidFill>
                <a:srgbClr val="666666"/>
              </a:solidFill>
              <a:latin typeface="Arial"/>
              <a:ea typeface="Arial"/>
              <a:cs typeface="Arial"/>
              <a:sym typeface="Arial"/>
            </a:endParaRPr>
          </a:p>
          <a:p>
            <a:pPr indent="0" lvl="0" marL="1828800" rtl="0" algn="l">
              <a:lnSpc>
                <a:spcPct val="115000"/>
              </a:lnSpc>
              <a:spcBef>
                <a:spcPts val="0"/>
              </a:spcBef>
              <a:spcAft>
                <a:spcPts val="0"/>
              </a:spcAft>
              <a:buSzPts val="2800"/>
              <a:buNone/>
            </a:pPr>
            <a:r>
              <a:rPr b="1" lang="es-419" sz="900">
                <a:solidFill>
                  <a:srgbClr val="666666"/>
                </a:solidFill>
                <a:latin typeface="Arial"/>
                <a:ea typeface="Arial"/>
                <a:cs typeface="Arial"/>
                <a:sym typeface="Arial"/>
              </a:rPr>
              <a:t>viajar </a:t>
            </a:r>
            <a:r>
              <a:rPr lang="es-419" sz="900">
                <a:solidFill>
                  <a:srgbClr val="666666"/>
                </a:solidFill>
                <a:latin typeface="Arial"/>
                <a:ea typeface="Arial"/>
                <a:cs typeface="Arial"/>
                <a:sym typeface="Arial"/>
              </a:rPr>
              <a:t>es verdadero</a:t>
            </a:r>
            <a:endParaRPr sz="900">
              <a:solidFill>
                <a:srgbClr val="666666"/>
              </a:solidFill>
              <a:latin typeface="Arial"/>
              <a:ea typeface="Arial"/>
              <a:cs typeface="Arial"/>
              <a:sym typeface="Arial"/>
            </a:endParaRPr>
          </a:p>
          <a:p>
            <a:pPr indent="-285750" lvl="2" marL="1371600" rtl="0" algn="l">
              <a:lnSpc>
                <a:spcPct val="115000"/>
              </a:lnSpc>
              <a:spcBef>
                <a:spcPts val="0"/>
              </a:spcBef>
              <a:spcAft>
                <a:spcPts val="0"/>
              </a:spcAft>
              <a:buClr>
                <a:srgbClr val="666666"/>
              </a:buClr>
              <a:buSzPts val="900"/>
              <a:buFont typeface="Arial"/>
              <a:buAutoNum type="romanLcPeriod" startAt="2"/>
            </a:pPr>
            <a:r>
              <a:rPr b="1" lang="es-419" sz="900">
                <a:solidFill>
                  <a:srgbClr val="666666"/>
                </a:solidFill>
                <a:latin typeface="Arial"/>
                <a:ea typeface="Arial"/>
                <a:cs typeface="Arial"/>
                <a:sym typeface="Arial"/>
              </a:rPr>
              <a:t>FinSi</a:t>
            </a:r>
            <a:endParaRPr b="1" sz="900">
              <a:solidFill>
                <a:srgbClr val="666666"/>
              </a:solidFill>
              <a:latin typeface="Arial"/>
              <a:ea typeface="Arial"/>
              <a:cs typeface="Arial"/>
              <a:sym typeface="Arial"/>
            </a:endParaRPr>
          </a:p>
          <a:p>
            <a:pPr indent="-285750" lvl="1" marL="914400" rtl="0" algn="l">
              <a:lnSpc>
                <a:spcPct val="115000"/>
              </a:lnSpc>
              <a:spcBef>
                <a:spcPts val="0"/>
              </a:spcBef>
              <a:spcAft>
                <a:spcPts val="0"/>
              </a:spcAft>
              <a:buClr>
                <a:srgbClr val="666666"/>
              </a:buClr>
              <a:buSzPts val="900"/>
              <a:buFont typeface="Arial"/>
              <a:buAutoNum type="alphaLcPeriod" startAt="2"/>
            </a:pPr>
            <a:r>
              <a:rPr b="1" lang="es-419" sz="900">
                <a:solidFill>
                  <a:srgbClr val="666666"/>
                </a:solidFill>
                <a:latin typeface="Arial"/>
                <a:ea typeface="Arial"/>
                <a:cs typeface="Arial"/>
                <a:sym typeface="Arial"/>
              </a:rPr>
              <a:t>FinMientras</a:t>
            </a:r>
            <a:endParaRPr b="1" sz="900">
              <a:solidFill>
                <a:srgbClr val="666666"/>
              </a:solidFill>
              <a:latin typeface="Arial"/>
              <a:ea typeface="Arial"/>
              <a:cs typeface="Arial"/>
              <a:sym typeface="Arial"/>
            </a:endParaRPr>
          </a:p>
          <a:p>
            <a:pPr indent="-285750" lvl="1" marL="914400" rtl="0" algn="l">
              <a:lnSpc>
                <a:spcPct val="100000"/>
              </a:lnSpc>
              <a:spcBef>
                <a:spcPts val="0"/>
              </a:spcBef>
              <a:spcAft>
                <a:spcPts val="0"/>
              </a:spcAft>
              <a:buClr>
                <a:srgbClr val="666666"/>
              </a:buClr>
              <a:buSzPts val="900"/>
              <a:buFont typeface="Arial"/>
              <a:buAutoNum type="alphaLcPeriod" startAt="2"/>
            </a:pPr>
            <a:r>
              <a:rPr lang="es-419" sz="900">
                <a:solidFill>
                  <a:srgbClr val="666666"/>
                </a:solidFill>
                <a:latin typeface="Arial"/>
                <a:ea typeface="Arial"/>
                <a:cs typeface="Arial"/>
                <a:sym typeface="Arial"/>
              </a:rPr>
              <a:t>Descender del transporte</a:t>
            </a:r>
            <a:endParaRPr sz="900">
              <a:solidFill>
                <a:srgbClr val="666666"/>
              </a:solidFill>
              <a:latin typeface="Arial"/>
              <a:ea typeface="Arial"/>
              <a:cs typeface="Arial"/>
              <a:sym typeface="Arial"/>
            </a:endParaRPr>
          </a:p>
          <a:p>
            <a:pPr indent="-285750" lvl="1" marL="914400" rtl="0" algn="l">
              <a:lnSpc>
                <a:spcPct val="115000"/>
              </a:lnSpc>
              <a:spcBef>
                <a:spcPts val="0"/>
              </a:spcBef>
              <a:spcAft>
                <a:spcPts val="0"/>
              </a:spcAft>
              <a:buClr>
                <a:srgbClr val="666666"/>
              </a:buClr>
              <a:buSzPts val="900"/>
              <a:buFont typeface="Arial"/>
              <a:buAutoNum type="alphaLcPeriod" startAt="2"/>
            </a:pPr>
            <a:r>
              <a:rPr lang="es-419" sz="900">
                <a:solidFill>
                  <a:srgbClr val="666666"/>
                </a:solidFill>
                <a:latin typeface="Arial"/>
                <a:ea typeface="Arial"/>
                <a:cs typeface="Arial"/>
                <a:sym typeface="Arial"/>
              </a:rPr>
              <a:t>Ingresar a la universidad</a:t>
            </a:r>
            <a:endParaRPr sz="900">
              <a:solidFill>
                <a:srgbClr val="666666"/>
              </a:solidFill>
              <a:latin typeface="Arial"/>
              <a:ea typeface="Arial"/>
              <a:cs typeface="Arial"/>
              <a:sym typeface="Arial"/>
            </a:endParaRPr>
          </a:p>
          <a:p>
            <a:pPr indent="0" lvl="0" marL="0" rtl="0" algn="l">
              <a:lnSpc>
                <a:spcPct val="100000"/>
              </a:lnSpc>
              <a:spcBef>
                <a:spcPts val="0"/>
              </a:spcBef>
              <a:spcAft>
                <a:spcPts val="0"/>
              </a:spcAft>
              <a:buSzPts val="2800"/>
              <a:buNone/>
            </a:pPr>
            <a:r>
              <a:t/>
            </a:r>
            <a:endParaRPr sz="900">
              <a:solidFill>
                <a:srgbClr val="666666"/>
              </a:solidFill>
              <a:latin typeface="Arial"/>
              <a:ea typeface="Arial"/>
              <a:cs typeface="Arial"/>
              <a:sym typeface="Arial"/>
            </a:endParaRPr>
          </a:p>
          <a:p>
            <a:pPr indent="0" lvl="0" marL="0" rtl="0" algn="l">
              <a:lnSpc>
                <a:spcPct val="100000"/>
              </a:lnSpc>
              <a:spcBef>
                <a:spcPts val="0"/>
              </a:spcBef>
              <a:spcAft>
                <a:spcPts val="0"/>
              </a:spcAft>
              <a:buSzPts val="2800"/>
              <a:buNone/>
            </a:pPr>
            <a:r>
              <a:rPr b="1" lang="es-419" sz="900">
                <a:solidFill>
                  <a:srgbClr val="666666"/>
                </a:solidFill>
                <a:latin typeface="Arial"/>
                <a:ea typeface="Arial"/>
                <a:cs typeface="Arial"/>
                <a:sym typeface="Arial"/>
              </a:rPr>
              <a:t>SALIDA: Al entrar a la universidad llama y notifica a su familia</a:t>
            </a:r>
            <a:r>
              <a:rPr lang="es-419" sz="900">
                <a:solidFill>
                  <a:srgbClr val="666666"/>
                </a:solidFill>
                <a:latin typeface="Arial"/>
                <a:ea typeface="Arial"/>
                <a:cs typeface="Arial"/>
                <a:sym typeface="Arial"/>
              </a:rPr>
              <a:t>.</a:t>
            </a:r>
            <a:endParaRPr sz="900">
              <a:solidFill>
                <a:srgbClr val="666666"/>
              </a:solidFill>
              <a:latin typeface="Arial"/>
              <a:ea typeface="Arial"/>
              <a:cs typeface="Arial"/>
              <a:sym typeface="Arial"/>
            </a:endParaRPr>
          </a:p>
          <a:p>
            <a:pPr indent="-285750" lvl="0" marL="457200" rtl="0" algn="l">
              <a:lnSpc>
                <a:spcPct val="115000"/>
              </a:lnSpc>
              <a:spcBef>
                <a:spcPts val="0"/>
              </a:spcBef>
              <a:spcAft>
                <a:spcPts val="0"/>
              </a:spcAft>
              <a:buClr>
                <a:srgbClr val="666666"/>
              </a:buClr>
              <a:buSzPts val="900"/>
              <a:buFont typeface="Arial"/>
              <a:buAutoNum type="arabicPeriod"/>
            </a:pPr>
            <a:r>
              <a:rPr lang="es-419" sz="900">
                <a:solidFill>
                  <a:srgbClr val="666666"/>
                </a:solidFill>
                <a:latin typeface="Arial"/>
                <a:ea typeface="Arial"/>
                <a:cs typeface="Arial"/>
                <a:sym typeface="Arial"/>
              </a:rPr>
              <a:t>Avisa  a su familia: llegue a la universidad</a:t>
            </a:r>
            <a:endParaRPr sz="900">
              <a:solidFill>
                <a:srgbClr val="666666"/>
              </a:solidFill>
              <a:latin typeface="Arial"/>
              <a:ea typeface="Arial"/>
              <a:cs typeface="Arial"/>
              <a:sym typeface="Arial"/>
            </a:endParaRPr>
          </a:p>
          <a:p>
            <a:pPr indent="-285750" lvl="0" marL="457200" rtl="0" algn="l">
              <a:lnSpc>
                <a:spcPct val="115000"/>
              </a:lnSpc>
              <a:spcBef>
                <a:spcPts val="0"/>
              </a:spcBef>
              <a:spcAft>
                <a:spcPts val="0"/>
              </a:spcAft>
              <a:buClr>
                <a:srgbClr val="666666"/>
              </a:buClr>
              <a:buSzPts val="900"/>
              <a:buFont typeface="Arial"/>
              <a:buAutoNum type="arabicPeriod"/>
            </a:pPr>
            <a:r>
              <a:rPr b="1" lang="es-419" sz="900">
                <a:solidFill>
                  <a:srgbClr val="666666"/>
                </a:solidFill>
                <a:latin typeface="Arial"/>
                <a:ea typeface="Arial"/>
                <a:cs typeface="Arial"/>
                <a:sym typeface="Arial"/>
              </a:rPr>
              <a:t>Fin del algoritmo</a:t>
            </a:r>
            <a:endParaRPr b="1" sz="1600">
              <a:solidFill>
                <a:srgbClr val="666666"/>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27"/>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392" name="Google Shape;392;p27"/>
          <p:cNvSpPr txBox="1"/>
          <p:nvPr/>
        </p:nvSpPr>
        <p:spPr>
          <a:xfrm>
            <a:off x="4261925" y="849000"/>
            <a:ext cx="4574700" cy="334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s-419" sz="1400" u="none" cap="none" strike="noStrike">
                <a:solidFill>
                  <a:schemeClr val="dk2"/>
                </a:solidFill>
                <a:latin typeface="Arial"/>
                <a:ea typeface="Arial"/>
                <a:cs typeface="Arial"/>
                <a:sym typeface="Arial"/>
              </a:rPr>
              <a:t>¿Qué es Python?</a:t>
            </a:r>
            <a:endParaRPr b="1" i="0" sz="1400" u="none" cap="none" strike="noStrike">
              <a:solidFill>
                <a:schemeClr val="dk2"/>
              </a:solidFill>
              <a:latin typeface="Arial"/>
              <a:ea typeface="Arial"/>
              <a:cs typeface="Arial"/>
              <a:sym typeface="Arial"/>
            </a:endParaRPr>
          </a:p>
          <a:p>
            <a:pPr indent="0" lvl="0" marL="0" marR="0" rtl="0" algn="just">
              <a:lnSpc>
                <a:spcPct val="115000"/>
              </a:lnSpc>
              <a:spcBef>
                <a:spcPts val="9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Python es un lenguaje de programación de propósito general muy poderoso y flexible, a la vez que sencillo y fácil de aprender. </a:t>
            </a:r>
            <a:endParaRPr b="0" i="0" sz="1200" u="none" cap="none" strike="noStrike">
              <a:solidFill>
                <a:schemeClr val="dk2"/>
              </a:solidFill>
              <a:latin typeface="Arial"/>
              <a:ea typeface="Arial"/>
              <a:cs typeface="Arial"/>
              <a:sym typeface="Arial"/>
            </a:endParaRPr>
          </a:p>
          <a:p>
            <a:pPr indent="0" lvl="0" marL="0" marR="0" rtl="0" algn="just">
              <a:lnSpc>
                <a:spcPct val="115000"/>
              </a:lnSpc>
              <a:spcBef>
                <a:spcPts val="18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Este lenguaje fue creado a principios de los noventa por Guido van Rossum en los Países Bajos.</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Es software libre, y está implementado en todas las plataformas y sistemas operativos habituales.</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8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18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393" name="Google Shape;393;p27"/>
          <p:cNvPicPr preferRelativeResize="0"/>
          <p:nvPr/>
        </p:nvPicPr>
        <p:blipFill rotWithShape="1">
          <a:blip r:embed="rId4">
            <a:alphaModFix/>
          </a:blip>
          <a:srcRect b="0" l="0" r="0" t="0"/>
          <a:stretch/>
        </p:blipFill>
        <p:spPr>
          <a:xfrm>
            <a:off x="620713" y="1637300"/>
            <a:ext cx="2555574" cy="2555574"/>
          </a:xfrm>
          <a:prstGeom prst="rect">
            <a:avLst/>
          </a:prstGeom>
          <a:noFill/>
          <a:ln>
            <a:noFill/>
          </a:ln>
        </p:spPr>
      </p:pic>
      <p:sp>
        <p:nvSpPr>
          <p:cNvPr id="394" name="Google Shape;394;p27"/>
          <p:cNvSpPr txBox="1"/>
          <p:nvPr>
            <p:ph type="title"/>
          </p:nvPr>
        </p:nvSpPr>
        <p:spPr>
          <a:xfrm>
            <a:off x="620650" y="500925"/>
            <a:ext cx="2555700" cy="9966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419"/>
              <a:t>Introducción a PYTHON </a:t>
            </a:r>
            <a:endParaRPr/>
          </a:p>
          <a:p>
            <a:pPr indent="0" lvl="0" marL="0" rtl="0" algn="ctr">
              <a:lnSpc>
                <a:spcPct val="100000"/>
              </a:lnSpc>
              <a:spcBef>
                <a:spcPts val="0"/>
              </a:spcBef>
              <a:spcAft>
                <a:spcPts val="0"/>
              </a:spcAft>
              <a:buSzPct val="111111"/>
              <a:buNone/>
            </a:pPr>
            <a:r>
              <a:t/>
            </a:r>
            <a:endParaRPr/>
          </a:p>
          <a:p>
            <a:pPr indent="0" lvl="0" marL="0" rtl="0" algn="ctr">
              <a:lnSpc>
                <a:spcPct val="115000"/>
              </a:lnSpc>
              <a:spcBef>
                <a:spcPts val="0"/>
              </a:spcBef>
              <a:spcAft>
                <a:spcPts val="0"/>
              </a:spcAft>
              <a:buSzPct val="194444"/>
              <a:buNone/>
            </a:pPr>
            <a:r>
              <a:t/>
            </a:r>
            <a:endParaRPr b="1" sz="1600">
              <a:latin typeface="Arial"/>
              <a:ea typeface="Arial"/>
              <a:cs typeface="Arial"/>
              <a:sym typeface="Arial"/>
            </a:endParaRPr>
          </a:p>
          <a:p>
            <a:pPr indent="0" lvl="0" marL="0" rtl="0" algn="ctr">
              <a:lnSpc>
                <a:spcPct val="115000"/>
              </a:lnSpc>
              <a:spcBef>
                <a:spcPts val="1200"/>
              </a:spcBef>
              <a:spcAft>
                <a:spcPts val="1200"/>
              </a:spcAft>
              <a:buSzPct val="111111"/>
              <a:buNone/>
            </a:pPr>
            <a:r>
              <a:t/>
            </a:r>
            <a:endParaRPr/>
          </a:p>
        </p:txBody>
      </p:sp>
      <p:pic>
        <p:nvPicPr>
          <p:cNvPr id="395" name="Google Shape;395;p27"/>
          <p:cNvPicPr preferRelativeResize="0"/>
          <p:nvPr/>
        </p:nvPicPr>
        <p:blipFill rotWithShape="1">
          <a:blip r:embed="rId5">
            <a:alphaModFix/>
          </a:blip>
          <a:srcRect b="39893" l="0" r="0" t="0"/>
          <a:stretch/>
        </p:blipFill>
        <p:spPr>
          <a:xfrm>
            <a:off x="6111500" y="3341328"/>
            <a:ext cx="1105450" cy="996650"/>
          </a:xfrm>
          <a:prstGeom prst="rect">
            <a:avLst/>
          </a:prstGeom>
          <a:noFill/>
          <a:ln>
            <a:noFill/>
          </a:ln>
        </p:spPr>
      </p:pic>
      <p:sp>
        <p:nvSpPr>
          <p:cNvPr id="396" name="Google Shape;396;p27"/>
          <p:cNvSpPr txBox="1"/>
          <p:nvPr/>
        </p:nvSpPr>
        <p:spPr>
          <a:xfrm>
            <a:off x="5349775" y="4566575"/>
            <a:ext cx="30000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419" sz="700" u="none" cap="none" strike="noStrike">
                <a:solidFill>
                  <a:srgbClr val="000000"/>
                </a:solidFill>
                <a:latin typeface="Arial"/>
                <a:ea typeface="Arial"/>
                <a:cs typeface="Arial"/>
                <a:sym typeface="Arial"/>
              </a:rPr>
              <a:t>By MaartenschrijftOorspronkelijk: Doc Searls op Flickr - File:Guido van Rossum OSCON 2006.jpg, CC BY-SA 2.0, https://commons.wikimedia.org/w/index.php?curid=45984776</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28"/>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03" name="Google Shape;403;p28"/>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Características</a:t>
            </a:r>
            <a:endParaRPr sz="2200">
              <a:solidFill>
                <a:schemeClr val="lt1"/>
              </a:solidFill>
            </a:endParaRPr>
          </a:p>
        </p:txBody>
      </p:sp>
      <p:sp>
        <p:nvSpPr>
          <p:cNvPr id="404" name="Google Shape;404;p28"/>
          <p:cNvSpPr txBox="1"/>
          <p:nvPr/>
        </p:nvSpPr>
        <p:spPr>
          <a:xfrm>
            <a:off x="837950" y="1321334"/>
            <a:ext cx="2459700" cy="1369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chemeClr val="dk2"/>
                </a:solidFill>
                <a:latin typeface="Arial"/>
                <a:ea typeface="Arial"/>
                <a:cs typeface="Arial"/>
                <a:sym typeface="Arial"/>
              </a:rPr>
              <a:t>Multiparadigma</a:t>
            </a:r>
            <a:endParaRPr b="1" i="0" sz="1400" u="none" cap="none" strike="noStrike">
              <a:solidFill>
                <a:schemeClr val="dk2"/>
              </a:solidFill>
              <a:latin typeface="Arial"/>
              <a:ea typeface="Arial"/>
              <a:cs typeface="Arial"/>
              <a:sym typeface="Arial"/>
            </a:endParaRPr>
          </a:p>
          <a:p>
            <a:pPr indent="-304800" lvl="0" marL="457200" marR="0" rtl="0" algn="l">
              <a:lnSpc>
                <a:spcPct val="100000"/>
              </a:lnSpc>
              <a:spcBef>
                <a:spcPts val="18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Programación</a:t>
            </a:r>
            <a:endParaRPr b="1"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Imperativa</a:t>
            </a:r>
            <a:endParaRPr b="1"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POO</a:t>
            </a:r>
            <a:endParaRPr b="1"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Funcional</a:t>
            </a:r>
            <a:endParaRPr b="1" i="0" sz="1200" u="none" cap="none" strike="noStrike">
              <a:solidFill>
                <a:schemeClr val="dk2"/>
              </a:solidFill>
              <a:latin typeface="Arial"/>
              <a:ea typeface="Arial"/>
              <a:cs typeface="Arial"/>
              <a:sym typeface="Arial"/>
            </a:endParaRPr>
          </a:p>
        </p:txBody>
      </p:sp>
      <p:sp>
        <p:nvSpPr>
          <p:cNvPr id="405" name="Google Shape;405;p28"/>
          <p:cNvSpPr txBox="1"/>
          <p:nvPr/>
        </p:nvSpPr>
        <p:spPr>
          <a:xfrm>
            <a:off x="787700" y="3007200"/>
            <a:ext cx="25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800"/>
              </a:spcAft>
              <a:buClr>
                <a:srgbClr val="000000"/>
              </a:buClr>
              <a:buSzPts val="1400"/>
              <a:buFont typeface="Arial"/>
              <a:buNone/>
            </a:pPr>
            <a:r>
              <a:rPr b="1" i="0" lang="es-419" sz="1400" u="none" cap="none" strike="noStrike">
                <a:solidFill>
                  <a:schemeClr val="dk2"/>
                </a:solidFill>
                <a:latin typeface="Arial"/>
                <a:ea typeface="Arial"/>
                <a:cs typeface="Arial"/>
                <a:sym typeface="Arial"/>
              </a:rPr>
              <a:t>Dinámicamente tipado</a:t>
            </a:r>
            <a:endParaRPr b="1" i="0" sz="1400" u="none" cap="none" strike="noStrike">
              <a:solidFill>
                <a:schemeClr val="dk2"/>
              </a:solidFill>
              <a:latin typeface="Arial"/>
              <a:ea typeface="Arial"/>
              <a:cs typeface="Arial"/>
              <a:sym typeface="Arial"/>
            </a:endParaRPr>
          </a:p>
        </p:txBody>
      </p:sp>
      <p:sp>
        <p:nvSpPr>
          <p:cNvPr id="406" name="Google Shape;406;p28"/>
          <p:cNvSpPr txBox="1"/>
          <p:nvPr/>
        </p:nvSpPr>
        <p:spPr>
          <a:xfrm>
            <a:off x="1067300" y="3899850"/>
            <a:ext cx="200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800"/>
              </a:spcAft>
              <a:buClr>
                <a:srgbClr val="000000"/>
              </a:buClr>
              <a:buSzPts val="1400"/>
              <a:buFont typeface="Arial"/>
              <a:buNone/>
            </a:pPr>
            <a:r>
              <a:rPr b="1" i="0" lang="es-419" sz="1400" u="none" cap="none" strike="noStrike">
                <a:solidFill>
                  <a:schemeClr val="dk2"/>
                </a:solidFill>
                <a:latin typeface="Arial"/>
                <a:ea typeface="Arial"/>
                <a:cs typeface="Arial"/>
                <a:sym typeface="Arial"/>
              </a:rPr>
              <a:t>Fuertemente tipado</a:t>
            </a:r>
            <a:endParaRPr b="1" i="0" sz="1400" u="none" cap="none" strike="noStrike">
              <a:solidFill>
                <a:schemeClr val="dk2"/>
              </a:solidFill>
              <a:latin typeface="Arial"/>
              <a:ea typeface="Arial"/>
              <a:cs typeface="Arial"/>
              <a:sym typeface="Arial"/>
            </a:endParaRPr>
          </a:p>
        </p:txBody>
      </p:sp>
      <p:sp>
        <p:nvSpPr>
          <p:cNvPr id="407" name="Google Shape;407;p28"/>
          <p:cNvSpPr txBox="1"/>
          <p:nvPr/>
        </p:nvSpPr>
        <p:spPr>
          <a:xfrm>
            <a:off x="6187275" y="3007194"/>
            <a:ext cx="200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800"/>
              </a:spcAft>
              <a:buClr>
                <a:srgbClr val="000000"/>
              </a:buClr>
              <a:buSzPts val="1400"/>
              <a:buFont typeface="Arial"/>
              <a:buNone/>
            </a:pPr>
            <a:r>
              <a:rPr b="1" i="0" lang="es-419" sz="1400" u="none" cap="none" strike="noStrike">
                <a:solidFill>
                  <a:schemeClr val="dk2"/>
                </a:solidFill>
                <a:latin typeface="Arial"/>
                <a:ea typeface="Arial"/>
                <a:cs typeface="Arial"/>
                <a:sym typeface="Arial"/>
              </a:rPr>
              <a:t>Interpretado</a:t>
            </a:r>
            <a:endParaRPr b="1" i="0" sz="1400" u="none" cap="none" strike="noStrike">
              <a:solidFill>
                <a:schemeClr val="dk2"/>
              </a:solidFill>
              <a:latin typeface="Arial"/>
              <a:ea typeface="Arial"/>
              <a:cs typeface="Arial"/>
              <a:sym typeface="Arial"/>
            </a:endParaRPr>
          </a:p>
        </p:txBody>
      </p:sp>
      <p:sp>
        <p:nvSpPr>
          <p:cNvPr id="408" name="Google Shape;408;p28"/>
          <p:cNvSpPr txBox="1"/>
          <p:nvPr/>
        </p:nvSpPr>
        <p:spPr>
          <a:xfrm>
            <a:off x="6187275" y="3899850"/>
            <a:ext cx="2001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1800"/>
              </a:spcAft>
              <a:buClr>
                <a:srgbClr val="000000"/>
              </a:buClr>
              <a:buSzPts val="1400"/>
              <a:buFont typeface="Arial"/>
              <a:buNone/>
            </a:pPr>
            <a:r>
              <a:rPr b="1" i="0" lang="es-419" sz="1400" u="none" cap="none" strike="noStrike">
                <a:solidFill>
                  <a:schemeClr val="dk2"/>
                </a:solidFill>
                <a:latin typeface="Arial"/>
                <a:ea typeface="Arial"/>
                <a:cs typeface="Arial"/>
                <a:sym typeface="Arial"/>
              </a:rPr>
              <a:t>Estructural </a:t>
            </a:r>
            <a:endParaRPr b="1" i="0" sz="1400" u="none" cap="none" strike="noStrike">
              <a:solidFill>
                <a:srgbClr val="000000"/>
              </a:solidFill>
              <a:latin typeface="Arial"/>
              <a:ea typeface="Arial"/>
              <a:cs typeface="Arial"/>
              <a:sym typeface="Arial"/>
            </a:endParaRPr>
          </a:p>
        </p:txBody>
      </p:sp>
      <p:pic>
        <p:nvPicPr>
          <p:cNvPr id="409" name="Google Shape;409;p28"/>
          <p:cNvPicPr preferRelativeResize="0"/>
          <p:nvPr/>
        </p:nvPicPr>
        <p:blipFill rotWithShape="1">
          <a:blip r:embed="rId4">
            <a:alphaModFix/>
          </a:blip>
          <a:srcRect b="0" l="0" r="0" t="0"/>
          <a:stretch/>
        </p:blipFill>
        <p:spPr>
          <a:xfrm>
            <a:off x="4163113" y="2238800"/>
            <a:ext cx="1320999" cy="1320999"/>
          </a:xfrm>
          <a:prstGeom prst="rect">
            <a:avLst/>
          </a:prstGeom>
          <a:noFill/>
          <a:ln>
            <a:noFill/>
          </a:ln>
        </p:spPr>
      </p:pic>
      <p:sp>
        <p:nvSpPr>
          <p:cNvPr id="410" name="Google Shape;410;p28"/>
          <p:cNvSpPr txBox="1"/>
          <p:nvPr/>
        </p:nvSpPr>
        <p:spPr>
          <a:xfrm>
            <a:off x="6299325" y="1321334"/>
            <a:ext cx="1776900" cy="1185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s-419" sz="1400" u="none" cap="none" strike="noStrike">
                <a:solidFill>
                  <a:schemeClr val="dk2"/>
                </a:solidFill>
                <a:latin typeface="Arial"/>
                <a:ea typeface="Arial"/>
                <a:cs typeface="Arial"/>
                <a:sym typeface="Arial"/>
              </a:rPr>
              <a:t>Multiplataforma</a:t>
            </a:r>
            <a:endParaRPr b="1" i="0" sz="1400" u="none" cap="none" strike="noStrike">
              <a:solidFill>
                <a:schemeClr val="dk2"/>
              </a:solidFill>
              <a:latin typeface="Arial"/>
              <a:ea typeface="Arial"/>
              <a:cs typeface="Arial"/>
              <a:sym typeface="Arial"/>
            </a:endParaRPr>
          </a:p>
          <a:p>
            <a:pPr indent="-304800" lvl="0" marL="457200" marR="0" rtl="0" algn="just">
              <a:lnSpc>
                <a:spcPct val="100000"/>
              </a:lnSpc>
              <a:spcBef>
                <a:spcPts val="18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Windows</a:t>
            </a:r>
            <a:endParaRPr b="1" i="0" sz="12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Linux </a:t>
            </a:r>
            <a:endParaRPr b="1" i="0" sz="1200" u="none" cap="none" strike="noStrike">
              <a:solidFill>
                <a:schemeClr val="dk2"/>
              </a:solidFill>
              <a:latin typeface="Arial"/>
              <a:ea typeface="Arial"/>
              <a:cs typeface="Arial"/>
              <a:sym typeface="Arial"/>
            </a:endParaRPr>
          </a:p>
          <a:p>
            <a:pPr indent="-304800" lvl="0" marL="457200" marR="0" rtl="0" algn="just">
              <a:lnSpc>
                <a:spcPct val="100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Mac</a:t>
            </a:r>
            <a:endParaRPr b="1" i="0" sz="1200" u="none" cap="none" strike="noStrike">
              <a:solidFill>
                <a:schemeClr val="dk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9"/>
          <p:cNvSpPr txBox="1"/>
          <p:nvPr>
            <p:ph idx="4294967295" type="body"/>
          </p:nvPr>
        </p:nvSpPr>
        <p:spPr>
          <a:xfrm>
            <a:off x="94875" y="1500500"/>
            <a:ext cx="2844300" cy="8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419" sz="1000">
                <a:latin typeface="Arial"/>
                <a:ea typeface="Arial"/>
                <a:cs typeface="Arial"/>
                <a:sym typeface="Arial"/>
              </a:rPr>
              <a:t>Visite </a:t>
            </a:r>
            <a:r>
              <a:rPr lang="es-419" sz="1000" u="sng">
                <a:solidFill>
                  <a:schemeClr val="hlink"/>
                </a:solidFill>
                <a:latin typeface="Arial"/>
                <a:ea typeface="Arial"/>
                <a:cs typeface="Arial"/>
                <a:sym typeface="Arial"/>
                <a:hlinkClick r:id="rId3"/>
              </a:rPr>
              <a:t>https://www.python.org/</a:t>
            </a:r>
            <a:r>
              <a:rPr lang="es-419" sz="1000">
                <a:latin typeface="Arial"/>
                <a:ea typeface="Arial"/>
                <a:cs typeface="Arial"/>
                <a:sym typeface="Arial"/>
              </a:rPr>
              <a:t> descargue python y luego ejecute el archivo de instalación.</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416" name="Google Shape;416;p29"/>
          <p:cNvSpPr txBox="1"/>
          <p:nvPr>
            <p:ph idx="4294967295" type="body"/>
          </p:nvPr>
        </p:nvSpPr>
        <p:spPr>
          <a:xfrm>
            <a:off x="359025" y="1041025"/>
            <a:ext cx="2316000" cy="4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200">
                <a:latin typeface="Arial"/>
                <a:ea typeface="Arial"/>
                <a:cs typeface="Arial"/>
                <a:sym typeface="Arial"/>
              </a:rPr>
              <a:t>Instalación en la pc</a:t>
            </a:r>
            <a:endParaRPr b="1" sz="1200">
              <a:latin typeface="Arial"/>
              <a:ea typeface="Arial"/>
              <a:cs typeface="Arial"/>
              <a:sym typeface="Arial"/>
            </a:endParaRPr>
          </a:p>
        </p:txBody>
      </p:sp>
      <p:sp>
        <p:nvSpPr>
          <p:cNvPr id="417" name="Google Shape;417;p29"/>
          <p:cNvSpPr txBox="1"/>
          <p:nvPr>
            <p:ph idx="4294967295" type="body"/>
          </p:nvPr>
        </p:nvSpPr>
        <p:spPr>
          <a:xfrm>
            <a:off x="3132838" y="1500625"/>
            <a:ext cx="2998800" cy="14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PyCharm es un entorno de desarrollo integrado utilizado en programación informática, concretamente para el lenguaje de programación Python </a:t>
            </a:r>
            <a:endParaRPr sz="1000">
              <a:latin typeface="Arial"/>
              <a:ea typeface="Arial"/>
              <a:cs typeface="Arial"/>
              <a:sym typeface="Arial"/>
            </a:endParaRPr>
          </a:p>
          <a:p>
            <a:pPr indent="0" lvl="0" marL="0" rtl="0" algn="l">
              <a:lnSpc>
                <a:spcPct val="115000"/>
              </a:lnSpc>
              <a:spcBef>
                <a:spcPts val="1200"/>
              </a:spcBef>
              <a:spcAft>
                <a:spcPts val="1200"/>
              </a:spcAft>
              <a:buSzPts val="1300"/>
              <a:buNone/>
            </a:pPr>
            <a:r>
              <a:rPr lang="es-419" sz="1000">
                <a:latin typeface="Arial"/>
                <a:ea typeface="Arial"/>
                <a:cs typeface="Arial"/>
                <a:sym typeface="Arial"/>
              </a:rPr>
              <a:t>Otra opción mas simple Thonny https://thonny.org/</a:t>
            </a:r>
            <a:endParaRPr sz="1000">
              <a:latin typeface="Arial"/>
              <a:ea typeface="Arial"/>
              <a:cs typeface="Arial"/>
              <a:sym typeface="Arial"/>
            </a:endParaRPr>
          </a:p>
        </p:txBody>
      </p:sp>
      <p:sp>
        <p:nvSpPr>
          <p:cNvPr id="418" name="Google Shape;418;p29"/>
          <p:cNvSpPr txBox="1"/>
          <p:nvPr>
            <p:ph idx="4294967295" type="body"/>
          </p:nvPr>
        </p:nvSpPr>
        <p:spPr>
          <a:xfrm>
            <a:off x="3479175" y="1041025"/>
            <a:ext cx="2177400" cy="459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200"/>
              </a:spcAft>
              <a:buSzPts val="1300"/>
              <a:buNone/>
            </a:pPr>
            <a:r>
              <a:rPr b="1" lang="es-419" sz="1200">
                <a:latin typeface="Arial"/>
                <a:ea typeface="Arial"/>
                <a:cs typeface="Arial"/>
                <a:sym typeface="Arial"/>
              </a:rPr>
              <a:t>Instalando un IDE</a:t>
            </a:r>
            <a:endParaRPr b="1" sz="1200">
              <a:latin typeface="Arial"/>
              <a:ea typeface="Arial"/>
              <a:cs typeface="Arial"/>
              <a:sym typeface="Arial"/>
            </a:endParaRPr>
          </a:p>
        </p:txBody>
      </p:sp>
      <p:pic>
        <p:nvPicPr>
          <p:cNvPr id="419" name="Google Shape;419;p29"/>
          <p:cNvPicPr preferRelativeResize="0"/>
          <p:nvPr/>
        </p:nvPicPr>
        <p:blipFill rotWithShape="1">
          <a:blip r:embed="rId4">
            <a:alphaModFix/>
          </a:blip>
          <a:srcRect b="0" l="0" r="0" t="0"/>
          <a:stretch/>
        </p:blipFill>
        <p:spPr>
          <a:xfrm>
            <a:off x="357637" y="2346199"/>
            <a:ext cx="2318776" cy="859336"/>
          </a:xfrm>
          <a:prstGeom prst="rect">
            <a:avLst/>
          </a:prstGeom>
          <a:noFill/>
          <a:ln>
            <a:noFill/>
          </a:ln>
        </p:spPr>
      </p:pic>
      <p:sp>
        <p:nvSpPr>
          <p:cNvPr id="420" name="Google Shape;420;p29"/>
          <p:cNvSpPr txBox="1"/>
          <p:nvPr>
            <p:ph idx="4294967295" type="body"/>
          </p:nvPr>
        </p:nvSpPr>
        <p:spPr>
          <a:xfrm>
            <a:off x="6460725" y="2246025"/>
            <a:ext cx="2441400" cy="52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lang="es-419" sz="1000">
                <a:latin typeface="Arial"/>
                <a:ea typeface="Arial"/>
                <a:cs typeface="Arial"/>
                <a:sym typeface="Arial"/>
              </a:rPr>
              <a:t>Estos dos de muchos entornos de desarrollo online para programar.</a:t>
            </a:r>
            <a:endParaRPr sz="1000">
              <a:latin typeface="Arial"/>
              <a:ea typeface="Arial"/>
              <a:cs typeface="Arial"/>
              <a:sym typeface="Arial"/>
            </a:endParaRPr>
          </a:p>
          <a:p>
            <a:pPr indent="0" lvl="0" marL="0" rtl="0" algn="just">
              <a:lnSpc>
                <a:spcPct val="115000"/>
              </a:lnSpc>
              <a:spcBef>
                <a:spcPts val="1200"/>
              </a:spcBef>
              <a:spcAft>
                <a:spcPts val="1200"/>
              </a:spcAft>
              <a:buSzPts val="1300"/>
              <a:buNone/>
            </a:pPr>
            <a:r>
              <a:t/>
            </a:r>
            <a:endParaRPr sz="1000">
              <a:latin typeface="Arial"/>
              <a:ea typeface="Arial"/>
              <a:cs typeface="Arial"/>
              <a:sym typeface="Arial"/>
            </a:endParaRPr>
          </a:p>
        </p:txBody>
      </p:sp>
      <p:sp>
        <p:nvSpPr>
          <p:cNvPr id="421" name="Google Shape;421;p29"/>
          <p:cNvSpPr txBox="1"/>
          <p:nvPr>
            <p:ph idx="4294967295" type="body"/>
          </p:nvPr>
        </p:nvSpPr>
        <p:spPr>
          <a:xfrm>
            <a:off x="6626150" y="1041025"/>
            <a:ext cx="2177400" cy="1175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SzPts val="1300"/>
              <a:buNone/>
            </a:pPr>
            <a:r>
              <a:rPr b="1" lang="es-419" sz="1200">
                <a:latin typeface="Arial"/>
                <a:ea typeface="Arial"/>
                <a:cs typeface="Arial"/>
                <a:sym typeface="Arial"/>
              </a:rPr>
              <a:t>Online  </a:t>
            </a:r>
            <a:endParaRPr b="1" sz="1200">
              <a:latin typeface="Arial"/>
              <a:ea typeface="Arial"/>
              <a:cs typeface="Arial"/>
              <a:sym typeface="Arial"/>
            </a:endParaRPr>
          </a:p>
          <a:p>
            <a:pPr indent="0" lvl="0" marL="0" marR="0" rtl="0" algn="ctr">
              <a:lnSpc>
                <a:spcPct val="115000"/>
              </a:lnSpc>
              <a:spcBef>
                <a:spcPts val="1200"/>
              </a:spcBef>
              <a:spcAft>
                <a:spcPts val="0"/>
              </a:spcAft>
              <a:buSzPts val="1300"/>
              <a:buNone/>
            </a:pPr>
            <a:r>
              <a:rPr b="1" lang="es-419" sz="1000">
                <a:solidFill>
                  <a:schemeClr val="hlink"/>
                </a:solidFill>
                <a:uFill>
                  <a:noFill/>
                </a:uFill>
                <a:latin typeface="Arial"/>
                <a:ea typeface="Arial"/>
                <a:cs typeface="Arial"/>
                <a:sym typeface="Arial"/>
                <a:hlinkClick r:id="rId5"/>
              </a:rPr>
              <a:t>https://replit.com/</a:t>
            </a:r>
            <a:endParaRPr b="1" sz="1000">
              <a:latin typeface="Arial"/>
              <a:ea typeface="Arial"/>
              <a:cs typeface="Arial"/>
              <a:sym typeface="Arial"/>
            </a:endParaRPr>
          </a:p>
          <a:p>
            <a:pPr indent="0" lvl="0" marL="0" marR="0" rtl="0" algn="ctr">
              <a:lnSpc>
                <a:spcPct val="115000"/>
              </a:lnSpc>
              <a:spcBef>
                <a:spcPts val="1200"/>
              </a:spcBef>
              <a:spcAft>
                <a:spcPts val="0"/>
              </a:spcAft>
              <a:buSzPts val="1300"/>
              <a:buNone/>
            </a:pPr>
            <a:r>
              <a:rPr b="1" lang="es-419" sz="900">
                <a:latin typeface="Arial"/>
                <a:ea typeface="Arial"/>
                <a:cs typeface="Arial"/>
                <a:sym typeface="Arial"/>
              </a:rPr>
              <a:t>https://www.programiz.com/python-programming/online-compiler</a:t>
            </a:r>
            <a:endParaRPr b="1" sz="900">
              <a:latin typeface="Arial"/>
              <a:ea typeface="Arial"/>
              <a:cs typeface="Arial"/>
              <a:sym typeface="Arial"/>
            </a:endParaRPr>
          </a:p>
          <a:p>
            <a:pPr indent="0" lvl="0" marL="0" marR="0" rtl="0" algn="ctr">
              <a:lnSpc>
                <a:spcPct val="115000"/>
              </a:lnSpc>
              <a:spcBef>
                <a:spcPts val="1200"/>
              </a:spcBef>
              <a:spcAft>
                <a:spcPts val="1200"/>
              </a:spcAft>
              <a:buSzPts val="1300"/>
              <a:buNone/>
            </a:pPr>
            <a:r>
              <a:t/>
            </a:r>
            <a:endParaRPr b="1" sz="1200">
              <a:latin typeface="Arial"/>
              <a:ea typeface="Arial"/>
              <a:cs typeface="Arial"/>
              <a:sym typeface="Arial"/>
            </a:endParaRPr>
          </a:p>
        </p:txBody>
      </p:sp>
      <p:pic>
        <p:nvPicPr>
          <p:cNvPr id="422" name="Google Shape;422;p29"/>
          <p:cNvPicPr preferRelativeResize="0"/>
          <p:nvPr/>
        </p:nvPicPr>
        <p:blipFill rotWithShape="1">
          <a:blip r:embed="rId6">
            <a:alphaModFix/>
          </a:blip>
          <a:srcRect b="18179" l="0" r="0" t="0"/>
          <a:stretch/>
        </p:blipFill>
        <p:spPr>
          <a:xfrm>
            <a:off x="6592713" y="2775825"/>
            <a:ext cx="2177424" cy="953164"/>
          </a:xfrm>
          <a:prstGeom prst="rect">
            <a:avLst/>
          </a:prstGeom>
          <a:noFill/>
          <a:ln>
            <a:noFill/>
          </a:ln>
        </p:spPr>
      </p:pic>
      <p:pic>
        <p:nvPicPr>
          <p:cNvPr id="423" name="Google Shape;423;p29"/>
          <p:cNvPicPr preferRelativeResize="0"/>
          <p:nvPr/>
        </p:nvPicPr>
        <p:blipFill rotWithShape="1">
          <a:blip r:embed="rId7">
            <a:alphaModFix/>
          </a:blip>
          <a:srcRect b="0" l="0" r="0" t="0"/>
          <a:stretch/>
        </p:blipFill>
        <p:spPr>
          <a:xfrm>
            <a:off x="229013" y="3585550"/>
            <a:ext cx="2441268" cy="859325"/>
          </a:xfrm>
          <a:prstGeom prst="rect">
            <a:avLst/>
          </a:prstGeom>
          <a:noFill/>
          <a:ln>
            <a:noFill/>
          </a:ln>
        </p:spPr>
      </p:pic>
      <p:pic>
        <p:nvPicPr>
          <p:cNvPr id="424" name="Google Shape;424;p29"/>
          <p:cNvPicPr preferRelativeResize="0"/>
          <p:nvPr/>
        </p:nvPicPr>
        <p:blipFill rotWithShape="1">
          <a:blip r:embed="rId8">
            <a:alphaModFix/>
          </a:blip>
          <a:srcRect b="0" l="0" r="0" t="0"/>
          <a:stretch/>
        </p:blipFill>
        <p:spPr>
          <a:xfrm>
            <a:off x="6640912" y="4059574"/>
            <a:ext cx="2081025" cy="778375"/>
          </a:xfrm>
          <a:prstGeom prst="rect">
            <a:avLst/>
          </a:prstGeom>
          <a:noFill/>
          <a:ln>
            <a:noFill/>
          </a:ln>
        </p:spPr>
      </p:pic>
      <p:pic>
        <p:nvPicPr>
          <p:cNvPr id="425" name="Google Shape;425;p29"/>
          <p:cNvPicPr preferRelativeResize="0"/>
          <p:nvPr/>
        </p:nvPicPr>
        <p:blipFill rotWithShape="1">
          <a:blip r:embed="rId9">
            <a:alphaModFix/>
          </a:blip>
          <a:srcRect b="0" l="0" r="0" t="0"/>
          <a:stretch/>
        </p:blipFill>
        <p:spPr>
          <a:xfrm>
            <a:off x="3311937" y="2913925"/>
            <a:ext cx="2177400" cy="1363875"/>
          </a:xfrm>
          <a:prstGeom prst="rect">
            <a:avLst/>
          </a:prstGeom>
          <a:noFill/>
          <a:ln>
            <a:noFill/>
          </a:ln>
        </p:spPr>
      </p:pic>
      <p:sp>
        <p:nvSpPr>
          <p:cNvPr id="426" name="Google Shape;426;p29"/>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7" name="Google Shape;427;p29"/>
          <p:cNvPicPr preferRelativeResize="0"/>
          <p:nvPr/>
        </p:nvPicPr>
        <p:blipFill rotWithShape="1">
          <a:blip r:embed="rId10">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28" name="Google Shape;428;p29"/>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Instalar Python</a:t>
            </a:r>
            <a:endParaRPr sz="1500">
              <a:solidFill>
                <a:srgbClr val="CCCCCC"/>
              </a:solidFill>
            </a:endParaRPr>
          </a:p>
        </p:txBody>
      </p:sp>
      <p:pic>
        <p:nvPicPr>
          <p:cNvPr id="429" name="Google Shape;429;p29"/>
          <p:cNvPicPr preferRelativeResize="0"/>
          <p:nvPr/>
        </p:nvPicPr>
        <p:blipFill rotWithShape="1">
          <a:blip r:embed="rId11">
            <a:alphaModFix/>
          </a:blip>
          <a:srcRect b="0" l="0" r="0" t="0"/>
          <a:stretch/>
        </p:blipFill>
        <p:spPr>
          <a:xfrm>
            <a:off x="4128996" y="3585543"/>
            <a:ext cx="1591948" cy="1363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p30"/>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36" name="Google Shape;436;p30"/>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Nuestro primer programa</a:t>
            </a:r>
            <a:endParaRPr sz="1500">
              <a:solidFill>
                <a:srgbClr val="CCCCCC"/>
              </a:solidFill>
            </a:endParaRPr>
          </a:p>
        </p:txBody>
      </p:sp>
      <p:sp>
        <p:nvSpPr>
          <p:cNvPr id="437" name="Google Shape;437;p30"/>
          <p:cNvSpPr txBox="1"/>
          <p:nvPr/>
        </p:nvSpPr>
        <p:spPr>
          <a:xfrm>
            <a:off x="565950" y="1185550"/>
            <a:ext cx="8072100" cy="520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Abrimos una consola o terminal y ejecutamos el comando python. Este comando lanzará el intérprete de Python correspondiente.</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15000"/>
              </a:lnSpc>
              <a:spcBef>
                <a:spcPts val="0"/>
              </a:spcBef>
              <a:spcAft>
                <a:spcPts val="18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438" name="Google Shape;438;p30"/>
          <p:cNvPicPr preferRelativeResize="0"/>
          <p:nvPr/>
        </p:nvPicPr>
        <p:blipFill rotWithShape="1">
          <a:blip r:embed="rId4">
            <a:alphaModFix/>
          </a:blip>
          <a:srcRect b="31210" l="0" r="0" t="0"/>
          <a:stretch/>
        </p:blipFill>
        <p:spPr>
          <a:xfrm>
            <a:off x="2431050" y="1716825"/>
            <a:ext cx="4123776" cy="1051250"/>
          </a:xfrm>
          <a:prstGeom prst="rect">
            <a:avLst/>
          </a:prstGeom>
          <a:noFill/>
          <a:ln>
            <a:noFill/>
          </a:ln>
        </p:spPr>
      </p:pic>
      <p:sp>
        <p:nvSpPr>
          <p:cNvPr id="439" name="Google Shape;439;p30"/>
          <p:cNvSpPr txBox="1"/>
          <p:nvPr/>
        </p:nvSpPr>
        <p:spPr>
          <a:xfrm>
            <a:off x="565950" y="3124888"/>
            <a:ext cx="4574700" cy="36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Ahora puedes ejecutar la instrucción print('Hola mundo!!!')</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18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440" name="Google Shape;440;p30"/>
          <p:cNvPicPr preferRelativeResize="0"/>
          <p:nvPr/>
        </p:nvPicPr>
        <p:blipFill rotWithShape="1">
          <a:blip r:embed="rId5">
            <a:alphaModFix/>
          </a:blip>
          <a:srcRect b="0" l="0" r="0" t="0"/>
          <a:stretch/>
        </p:blipFill>
        <p:spPr>
          <a:xfrm>
            <a:off x="2431050" y="3608350"/>
            <a:ext cx="4123775" cy="10154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1"/>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6" name="Google Shape;446;p31"/>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47" name="Google Shape;447;p31"/>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Palabras Claves</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graphicFrame>
        <p:nvGraphicFramePr>
          <p:cNvPr id="448" name="Google Shape;448;p31"/>
          <p:cNvGraphicFramePr/>
          <p:nvPr/>
        </p:nvGraphicFramePr>
        <p:xfrm>
          <a:off x="2217500" y="1943925"/>
          <a:ext cx="3000000" cy="3000000"/>
        </p:xfrm>
        <a:graphic>
          <a:graphicData uri="http://schemas.openxmlformats.org/drawingml/2006/table">
            <a:tbl>
              <a:tblPr>
                <a:noFill/>
                <a:tableStyleId>{009D407F-ECEB-41B4-AC61-4F1C7DE53A74}</a:tableStyleId>
              </a:tblPr>
              <a:tblGrid>
                <a:gridCol w="941800"/>
                <a:gridCol w="941800"/>
                <a:gridCol w="941800"/>
                <a:gridCol w="941800"/>
                <a:gridCol w="941800"/>
              </a:tblGrid>
              <a:tr h="4226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False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await</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else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import</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pass</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226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None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break</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except</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in</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raise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226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True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class</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finally</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is</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return</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155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and</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continue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for</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lambda</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try</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52525">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as</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def</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from</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nonlocal</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while</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226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assert</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del</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global</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not</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with</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r h="422650">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async</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elif</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if</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or</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es-419" sz="1300" u="none" cap="none" strike="noStrike">
                          <a:solidFill>
                            <a:schemeClr val="dk1"/>
                          </a:solidFill>
                        </a:rPr>
                        <a:t>yield</a:t>
                      </a:r>
                      <a:endParaRPr b="1" sz="1300" u="none" cap="none" strike="noStrike">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CCCCCC"/>
                    </a:solidFill>
                  </a:tcPr>
                </a:tc>
              </a:tr>
            </a:tbl>
          </a:graphicData>
        </a:graphic>
      </p:graphicFrame>
      <p:sp>
        <p:nvSpPr>
          <p:cNvPr id="449" name="Google Shape;449;p31"/>
          <p:cNvSpPr txBox="1"/>
          <p:nvPr/>
        </p:nvSpPr>
        <p:spPr>
          <a:xfrm>
            <a:off x="1695750" y="960575"/>
            <a:ext cx="5752500" cy="735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rgbClr val="666666"/>
                </a:solidFill>
                <a:latin typeface="Arial"/>
                <a:ea typeface="Arial"/>
                <a:cs typeface="Arial"/>
                <a:sym typeface="Arial"/>
              </a:rPr>
              <a:t>Las palabras claves son las palabras reservadas en Python.</a:t>
            </a:r>
            <a:endParaRPr b="1" i="0" sz="1200" u="none" cap="none" strike="noStrike">
              <a:solidFill>
                <a:srgbClr val="666666"/>
              </a:solidFill>
              <a:latin typeface="Arial"/>
              <a:ea typeface="Arial"/>
              <a:cs typeface="Arial"/>
              <a:sym typeface="Arial"/>
            </a:endParaRPr>
          </a:p>
          <a:p>
            <a:pPr indent="0" lvl="0" marL="0" marR="0" rtl="0" algn="ctr">
              <a:lnSpc>
                <a:spcPct val="115000"/>
              </a:lnSpc>
              <a:spcBef>
                <a:spcPts val="1200"/>
              </a:spcBef>
              <a:spcAft>
                <a:spcPts val="1200"/>
              </a:spcAft>
              <a:buClr>
                <a:srgbClr val="000000"/>
              </a:buClr>
              <a:buSzPts val="1200"/>
              <a:buFont typeface="Arial"/>
              <a:buNone/>
            </a:pPr>
            <a:r>
              <a:rPr b="1" i="0" lang="es-419" sz="1200" u="none" cap="none" strike="noStrike">
                <a:solidFill>
                  <a:srgbClr val="666666"/>
                </a:solidFill>
                <a:latin typeface="Arial"/>
                <a:ea typeface="Arial"/>
                <a:cs typeface="Arial"/>
                <a:sym typeface="Arial"/>
              </a:rPr>
              <a:t>Se utilizan para definir la sintaxis y la estructura del lenguaje Python. </a:t>
            </a:r>
            <a:endParaRPr b="0" i="0" sz="1200" u="none" cap="none" strike="noStrike">
              <a:solidFill>
                <a:srgbClr val="66666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2"/>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5" name="Google Shape;455;p32"/>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56" name="Google Shape;456;p32"/>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Identificadores</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sp>
        <p:nvSpPr>
          <p:cNvPr id="457" name="Google Shape;457;p32"/>
          <p:cNvSpPr txBox="1"/>
          <p:nvPr/>
        </p:nvSpPr>
        <p:spPr>
          <a:xfrm>
            <a:off x="392700" y="1128175"/>
            <a:ext cx="8358600" cy="554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Un identificador es un nombre dado a entidades como </a:t>
            </a:r>
            <a:r>
              <a:rPr b="1" i="0" lang="es-419" sz="1200" u="none" cap="none" strike="noStrike">
                <a:solidFill>
                  <a:schemeClr val="dk2"/>
                </a:solidFill>
                <a:latin typeface="Arial"/>
                <a:ea typeface="Arial"/>
                <a:cs typeface="Arial"/>
                <a:sym typeface="Arial"/>
              </a:rPr>
              <a:t>clase, funciones, variables</a:t>
            </a:r>
            <a:r>
              <a:rPr b="0" i="0" lang="es-419" sz="1200" u="none" cap="none" strike="noStrike">
                <a:solidFill>
                  <a:schemeClr val="dk2"/>
                </a:solidFill>
                <a:latin typeface="Arial"/>
                <a:ea typeface="Arial"/>
                <a:cs typeface="Arial"/>
                <a:sym typeface="Arial"/>
              </a:rPr>
              <a:t>, etc. Ayuda a diferenciar una entidad de otra.</a:t>
            </a:r>
            <a:endParaRPr b="0" i="0" sz="1200" u="none" cap="none" strike="noStrike">
              <a:solidFill>
                <a:schemeClr val="dk2"/>
              </a:solidFill>
              <a:latin typeface="Arial"/>
              <a:ea typeface="Arial"/>
              <a:cs typeface="Arial"/>
              <a:sym typeface="Arial"/>
            </a:endParaRPr>
          </a:p>
        </p:txBody>
      </p:sp>
      <p:sp>
        <p:nvSpPr>
          <p:cNvPr id="458" name="Google Shape;458;p32"/>
          <p:cNvSpPr txBox="1"/>
          <p:nvPr/>
        </p:nvSpPr>
        <p:spPr>
          <a:xfrm>
            <a:off x="661801" y="1946750"/>
            <a:ext cx="2410200" cy="1445400"/>
          </a:xfrm>
          <a:prstGeom prst="rect">
            <a:avLst/>
          </a:prstGeom>
          <a:noFill/>
          <a:ln>
            <a:noFill/>
          </a:ln>
        </p:spPr>
        <p:txBody>
          <a:bodyPr anchorCtr="0" anchor="t" bIns="91425" lIns="91425" spcFirstLastPara="1" rIns="91425" wrap="square" tIns="91425">
            <a:noAutofit/>
          </a:bodyPr>
          <a:lstStyle/>
          <a:p>
            <a:pPr indent="-304800" lvl="0" marL="457200" marR="0" rtl="0" algn="just">
              <a:lnSpc>
                <a:spcPct val="100000"/>
              </a:lnSpc>
              <a:spcBef>
                <a:spcPts val="10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Formato válido</a:t>
            </a:r>
            <a:endParaRPr b="1"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Minusculas o mayusculas</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a - z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A - Z</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A a - Z z</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0 a 9</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Guión bajo _</a:t>
            </a:r>
            <a:endParaRPr b="0" i="0" sz="1200" u="none" cap="none" strike="noStrike">
              <a:solidFill>
                <a:schemeClr val="dk2"/>
              </a:solidFill>
              <a:latin typeface="Arial"/>
              <a:ea typeface="Arial"/>
              <a:cs typeface="Arial"/>
              <a:sym typeface="Arial"/>
            </a:endParaRPr>
          </a:p>
          <a:p>
            <a:pPr indent="0" lvl="0" marL="1371600" marR="0" rtl="0" algn="just">
              <a:lnSpc>
                <a:spcPct val="100000"/>
              </a:lnSpc>
              <a:spcBef>
                <a:spcPts val="10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457200" marR="0" rtl="0" algn="just">
              <a:lnSpc>
                <a:spcPct val="100000"/>
              </a:lnSpc>
              <a:spcBef>
                <a:spcPts val="10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sp>
        <p:nvSpPr>
          <p:cNvPr id="459" name="Google Shape;459;p32"/>
          <p:cNvSpPr txBox="1"/>
          <p:nvPr/>
        </p:nvSpPr>
        <p:spPr>
          <a:xfrm>
            <a:off x="5992801" y="1946750"/>
            <a:ext cx="2359200" cy="682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Palabras Claves</a:t>
            </a:r>
            <a:endParaRPr b="1" i="0" sz="1200" u="none" cap="none" strike="noStrike">
              <a:solidFill>
                <a:schemeClr val="dk2"/>
              </a:solidFill>
              <a:latin typeface="Arial"/>
              <a:ea typeface="Arial"/>
              <a:cs typeface="Arial"/>
              <a:sym typeface="Arial"/>
            </a:endParaRPr>
          </a:p>
          <a:p>
            <a:pPr indent="0" lvl="0" marL="0" marR="0" rtl="0" algn="just">
              <a:lnSpc>
                <a:spcPct val="100000"/>
              </a:lnSpc>
              <a:spcBef>
                <a:spcPts val="10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No utilizar palabras claves</a:t>
            </a:r>
            <a:endParaRPr b="0" i="0" sz="1200" u="none" cap="none" strike="noStrike">
              <a:solidFill>
                <a:schemeClr val="dk2"/>
              </a:solidFill>
              <a:latin typeface="Arial"/>
              <a:ea typeface="Arial"/>
              <a:cs typeface="Arial"/>
              <a:sym typeface="Arial"/>
            </a:endParaRPr>
          </a:p>
        </p:txBody>
      </p:sp>
      <p:sp>
        <p:nvSpPr>
          <p:cNvPr id="460" name="Google Shape;460;p32"/>
          <p:cNvSpPr txBox="1"/>
          <p:nvPr/>
        </p:nvSpPr>
        <p:spPr>
          <a:xfrm>
            <a:off x="5992801" y="3719400"/>
            <a:ext cx="2359200" cy="9954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00000"/>
              </a:lnSpc>
              <a:spcBef>
                <a:spcPts val="10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Símbolos especiales</a:t>
            </a:r>
            <a:endParaRPr b="1" i="0" sz="1200" u="none" cap="none" strike="noStrike">
              <a:solidFill>
                <a:schemeClr val="dk2"/>
              </a:solidFill>
              <a:latin typeface="Arial"/>
              <a:ea typeface="Arial"/>
              <a:cs typeface="Arial"/>
              <a:sym typeface="Arial"/>
            </a:endParaRPr>
          </a:p>
          <a:p>
            <a:pPr indent="0" lvl="0" marL="0" marR="0" rtl="0" algn="just">
              <a:lnSpc>
                <a:spcPct val="100000"/>
              </a:lnSpc>
              <a:spcBef>
                <a:spcPts val="10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No se pueden usar símbolos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10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 ! , @ , # , $ , % etc. a@ = 0</a:t>
            </a:r>
            <a:endParaRPr b="0" i="0" sz="1200" u="none" cap="none" strike="noStrike">
              <a:solidFill>
                <a:schemeClr val="dk2"/>
              </a:solidFill>
              <a:latin typeface="Arial"/>
              <a:ea typeface="Arial"/>
              <a:cs typeface="Arial"/>
              <a:sym typeface="Arial"/>
            </a:endParaRPr>
          </a:p>
        </p:txBody>
      </p:sp>
      <p:sp>
        <p:nvSpPr>
          <p:cNvPr id="461" name="Google Shape;461;p32"/>
          <p:cNvSpPr txBox="1"/>
          <p:nvPr/>
        </p:nvSpPr>
        <p:spPr>
          <a:xfrm>
            <a:off x="661801" y="3719400"/>
            <a:ext cx="2410200" cy="807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100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Formato inválido</a:t>
            </a:r>
            <a:endParaRPr b="1" i="0" sz="1200" u="none" cap="none" strike="noStrike">
              <a:solidFill>
                <a:schemeClr val="dk2"/>
              </a:solidFill>
              <a:latin typeface="Arial"/>
              <a:ea typeface="Arial"/>
              <a:cs typeface="Arial"/>
              <a:sym typeface="Arial"/>
            </a:endParaRPr>
          </a:p>
          <a:p>
            <a:pPr indent="0" lvl="0" marL="0" marR="0" rtl="0" algn="just">
              <a:lnSpc>
                <a:spcPct val="100000"/>
              </a:lnSpc>
              <a:spcBef>
                <a:spcPts val="10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1variable no es válido, pero variable1 es un nombre válido</a:t>
            </a:r>
            <a:endParaRPr b="1" i="0" sz="1200" u="none" cap="none" strike="noStrike">
              <a:solidFill>
                <a:schemeClr val="dk2"/>
              </a:solidFill>
              <a:latin typeface="Arial"/>
              <a:ea typeface="Arial"/>
              <a:cs typeface="Arial"/>
              <a:sym typeface="Arial"/>
            </a:endParaRPr>
          </a:p>
          <a:p>
            <a:pPr indent="0" lvl="0" marL="457200" marR="0" rtl="0" algn="just">
              <a:lnSpc>
                <a:spcPct val="100000"/>
              </a:lnSpc>
              <a:spcBef>
                <a:spcPts val="100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p:txBody>
      </p:sp>
      <p:pic>
        <p:nvPicPr>
          <p:cNvPr id="462" name="Google Shape;462;p32"/>
          <p:cNvPicPr preferRelativeResize="0"/>
          <p:nvPr/>
        </p:nvPicPr>
        <p:blipFill rotWithShape="1">
          <a:blip r:embed="rId4">
            <a:alphaModFix/>
          </a:blip>
          <a:srcRect b="0" l="0" r="43053" t="42119"/>
          <a:stretch/>
        </p:blipFill>
        <p:spPr>
          <a:xfrm>
            <a:off x="3615664" y="2214350"/>
            <a:ext cx="1912651" cy="584450"/>
          </a:xfrm>
          <a:prstGeom prst="rect">
            <a:avLst/>
          </a:prstGeom>
          <a:noFill/>
          <a:ln cap="flat" cmpd="sng" w="9525">
            <a:solidFill>
              <a:srgbClr val="FF9900"/>
            </a:solidFill>
            <a:prstDash val="solid"/>
            <a:round/>
            <a:headEnd len="sm" w="sm" type="none"/>
            <a:tailEnd len="sm" w="sm" type="none"/>
          </a:ln>
        </p:spPr>
      </p:pic>
      <p:pic>
        <p:nvPicPr>
          <p:cNvPr id="463" name="Google Shape;463;p32"/>
          <p:cNvPicPr preferRelativeResize="0"/>
          <p:nvPr/>
        </p:nvPicPr>
        <p:blipFill rotWithShape="1">
          <a:blip r:embed="rId5">
            <a:alphaModFix/>
          </a:blip>
          <a:srcRect b="0" l="0" r="41055" t="0"/>
          <a:stretch/>
        </p:blipFill>
        <p:spPr>
          <a:xfrm>
            <a:off x="3582087" y="3393650"/>
            <a:ext cx="1979825" cy="584425"/>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3"/>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p33"/>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70" name="Google Shape;470;p33"/>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Recomendaciones</a:t>
            </a:r>
            <a:endParaRPr sz="1500">
              <a:solidFill>
                <a:srgbClr val="CCCCCC"/>
              </a:solidFill>
            </a:endParaRPr>
          </a:p>
        </p:txBody>
      </p:sp>
      <p:sp>
        <p:nvSpPr>
          <p:cNvPr id="471" name="Google Shape;471;p33"/>
          <p:cNvSpPr txBox="1"/>
          <p:nvPr/>
        </p:nvSpPr>
        <p:spPr>
          <a:xfrm>
            <a:off x="261175" y="1442125"/>
            <a:ext cx="4979400" cy="84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s-419" sz="1200" u="none" cap="none" strike="noStrike">
                <a:solidFill>
                  <a:srgbClr val="666666"/>
                </a:solidFill>
                <a:latin typeface="Arial"/>
                <a:ea typeface="Arial"/>
                <a:cs typeface="Arial"/>
                <a:sym typeface="Arial"/>
              </a:rPr>
              <a:t>Python es un lenguaje que distingue entre mayúsculas y minúsculas, por lo tanto debe prestar atención cuando identifique una variable, función o clase, etc, Esto significa, </a:t>
            </a:r>
            <a:r>
              <a:rPr b="1" i="0" lang="es-419" sz="1300" u="none" cap="none" strike="noStrike">
                <a:solidFill>
                  <a:srgbClr val="666666"/>
                </a:solidFill>
                <a:latin typeface="Arial"/>
                <a:ea typeface="Arial"/>
                <a:cs typeface="Arial"/>
                <a:sym typeface="Arial"/>
              </a:rPr>
              <a:t>Variable </a:t>
            </a:r>
            <a:r>
              <a:rPr b="0" i="0" lang="es-419" sz="1200" u="none" cap="none" strike="noStrike">
                <a:solidFill>
                  <a:srgbClr val="666666"/>
                </a:solidFill>
                <a:latin typeface="Arial"/>
                <a:ea typeface="Arial"/>
                <a:cs typeface="Arial"/>
                <a:sym typeface="Arial"/>
              </a:rPr>
              <a:t>y </a:t>
            </a:r>
            <a:r>
              <a:rPr b="1" i="0" lang="es-419" sz="1300" u="none" cap="none" strike="noStrike">
                <a:solidFill>
                  <a:srgbClr val="666666"/>
                </a:solidFill>
                <a:latin typeface="Arial"/>
                <a:ea typeface="Arial"/>
                <a:cs typeface="Arial"/>
                <a:sym typeface="Arial"/>
              </a:rPr>
              <a:t>variable </a:t>
            </a:r>
            <a:r>
              <a:rPr b="0" i="0" lang="es-419" sz="1200" u="none" cap="none" strike="noStrike">
                <a:solidFill>
                  <a:srgbClr val="666666"/>
                </a:solidFill>
                <a:latin typeface="Arial"/>
                <a:ea typeface="Arial"/>
                <a:cs typeface="Arial"/>
                <a:sym typeface="Arial"/>
              </a:rPr>
              <a:t>no son lo mismo.</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sp>
        <p:nvSpPr>
          <p:cNvPr id="472" name="Google Shape;472;p33"/>
          <p:cNvSpPr txBox="1"/>
          <p:nvPr/>
        </p:nvSpPr>
        <p:spPr>
          <a:xfrm>
            <a:off x="1592875" y="1039581"/>
            <a:ext cx="2316000" cy="459600"/>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15000"/>
              </a:lnSpc>
              <a:spcBef>
                <a:spcPts val="0"/>
              </a:spcBef>
              <a:spcAft>
                <a:spcPts val="0"/>
              </a:spcAft>
              <a:buClr>
                <a:srgbClr val="666666"/>
              </a:buClr>
              <a:buSzPts val="1400"/>
              <a:buFont typeface="Arial"/>
              <a:buChar char="●"/>
            </a:pPr>
            <a:r>
              <a:rPr b="1" i="0" lang="es-419" sz="1400" u="none" cap="none" strike="noStrike">
                <a:solidFill>
                  <a:srgbClr val="666666"/>
                </a:solidFill>
                <a:latin typeface="Arial"/>
                <a:ea typeface="Arial"/>
                <a:cs typeface="Arial"/>
                <a:sym typeface="Arial"/>
              </a:rPr>
              <a:t>Case sensitive</a:t>
            </a:r>
            <a:endParaRPr b="1" i="0" sz="1400" u="none" cap="none" strike="noStrike">
              <a:solidFill>
                <a:srgbClr val="666666"/>
              </a:solidFill>
              <a:latin typeface="Arial"/>
              <a:ea typeface="Arial"/>
              <a:cs typeface="Arial"/>
              <a:sym typeface="Arial"/>
            </a:endParaRPr>
          </a:p>
        </p:txBody>
      </p:sp>
      <p:sp>
        <p:nvSpPr>
          <p:cNvPr id="473" name="Google Shape;473;p33"/>
          <p:cNvSpPr txBox="1"/>
          <p:nvPr/>
        </p:nvSpPr>
        <p:spPr>
          <a:xfrm>
            <a:off x="261175" y="3418200"/>
            <a:ext cx="4979400" cy="13119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s-419" sz="1200" u="none" cap="none" strike="noStrike">
                <a:solidFill>
                  <a:srgbClr val="666666"/>
                </a:solidFill>
                <a:latin typeface="Arial"/>
                <a:ea typeface="Arial"/>
                <a:cs typeface="Arial"/>
                <a:sym typeface="Arial"/>
              </a:rPr>
              <a:t>Siempre asigne a los identificadores un nombre que tenga sentido. </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200"/>
              <a:buFont typeface="Arial"/>
              <a:buNone/>
            </a:pPr>
            <a:r>
              <a:rPr b="0" i="0" lang="es-419" sz="1200" u="none" cap="none" strike="noStrike">
                <a:solidFill>
                  <a:srgbClr val="666666"/>
                </a:solidFill>
                <a:latin typeface="Arial"/>
                <a:ea typeface="Arial"/>
                <a:cs typeface="Arial"/>
                <a:sym typeface="Arial"/>
              </a:rPr>
              <a:t>Si bien</a:t>
            </a:r>
            <a:r>
              <a:rPr b="0" i="0" lang="es-419" sz="1300" u="none" cap="none" strike="noStrike">
                <a:solidFill>
                  <a:srgbClr val="666666"/>
                </a:solidFill>
                <a:latin typeface="Arial"/>
                <a:ea typeface="Arial"/>
                <a:cs typeface="Arial"/>
                <a:sym typeface="Arial"/>
              </a:rPr>
              <a:t> </a:t>
            </a:r>
            <a:r>
              <a:rPr b="1" i="0" lang="es-419" sz="1300" u="none" cap="none" strike="noStrike">
                <a:solidFill>
                  <a:srgbClr val="666666"/>
                </a:solidFill>
                <a:latin typeface="Arial"/>
                <a:ea typeface="Arial"/>
                <a:cs typeface="Arial"/>
                <a:sym typeface="Arial"/>
              </a:rPr>
              <a:t>c = 10</a:t>
            </a:r>
            <a:r>
              <a:rPr b="0" i="0" lang="es-419" sz="1300" u="none" cap="none" strike="noStrike">
                <a:solidFill>
                  <a:srgbClr val="666666"/>
                </a:solidFill>
                <a:latin typeface="Arial"/>
                <a:ea typeface="Arial"/>
                <a:cs typeface="Arial"/>
                <a:sym typeface="Arial"/>
              </a:rPr>
              <a:t> </a:t>
            </a:r>
            <a:r>
              <a:rPr b="0" i="0" lang="es-419" sz="1200" u="none" cap="none" strike="noStrike">
                <a:solidFill>
                  <a:srgbClr val="666666"/>
                </a:solidFill>
                <a:latin typeface="Arial"/>
                <a:ea typeface="Arial"/>
                <a:cs typeface="Arial"/>
                <a:sym typeface="Arial"/>
              </a:rPr>
              <a:t>es un nombre válido,  escribir  </a:t>
            </a:r>
            <a:r>
              <a:rPr b="1" i="0" lang="es-419" sz="1300" u="none" cap="none" strike="noStrike">
                <a:solidFill>
                  <a:srgbClr val="666666"/>
                </a:solidFill>
                <a:latin typeface="Arial"/>
                <a:ea typeface="Arial"/>
                <a:cs typeface="Arial"/>
                <a:sym typeface="Arial"/>
              </a:rPr>
              <a:t>contador = 10</a:t>
            </a:r>
            <a:r>
              <a:rPr b="0" i="0" lang="es-419" sz="1200" u="none" cap="none" strike="noStrike">
                <a:solidFill>
                  <a:srgbClr val="666666"/>
                </a:solidFill>
                <a:latin typeface="Arial"/>
                <a:ea typeface="Arial"/>
                <a:cs typeface="Arial"/>
                <a:sym typeface="Arial"/>
              </a:rPr>
              <a:t> tendría más sentido y sería más fácil descubrir qué representa cuando observa su código después de un largo intervalo.</a:t>
            </a:r>
            <a:endParaRPr b="0" i="0" sz="1200" u="none" cap="none" strike="noStrike">
              <a:solidFill>
                <a:srgbClr val="666666"/>
              </a:solidFill>
              <a:latin typeface="Arial"/>
              <a:ea typeface="Arial"/>
              <a:cs typeface="Arial"/>
              <a:sym typeface="Arial"/>
            </a:endParaRPr>
          </a:p>
        </p:txBody>
      </p:sp>
      <p:sp>
        <p:nvSpPr>
          <p:cNvPr id="474" name="Google Shape;474;p33"/>
          <p:cNvSpPr txBox="1"/>
          <p:nvPr/>
        </p:nvSpPr>
        <p:spPr>
          <a:xfrm>
            <a:off x="1546284" y="3070575"/>
            <a:ext cx="2412000" cy="349800"/>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15000"/>
              </a:lnSpc>
              <a:spcBef>
                <a:spcPts val="0"/>
              </a:spcBef>
              <a:spcAft>
                <a:spcPts val="0"/>
              </a:spcAft>
              <a:buClr>
                <a:srgbClr val="666666"/>
              </a:buClr>
              <a:buSzPts val="1400"/>
              <a:buFont typeface="Arial"/>
              <a:buChar char="●"/>
            </a:pPr>
            <a:r>
              <a:rPr b="1" i="0" lang="es-419" sz="1400" u="none" cap="none" strike="noStrike">
                <a:solidFill>
                  <a:srgbClr val="666666"/>
                </a:solidFill>
                <a:latin typeface="Arial"/>
                <a:ea typeface="Arial"/>
                <a:cs typeface="Arial"/>
                <a:sym typeface="Arial"/>
              </a:rPr>
              <a:t>Identificación clara</a:t>
            </a:r>
            <a:endParaRPr b="1" i="0" sz="1400" u="none" cap="none" strike="noStrike">
              <a:solidFill>
                <a:srgbClr val="666666"/>
              </a:solidFill>
              <a:latin typeface="Arial"/>
              <a:ea typeface="Arial"/>
              <a:cs typeface="Arial"/>
              <a:sym typeface="Arial"/>
            </a:endParaRPr>
          </a:p>
        </p:txBody>
      </p:sp>
      <p:sp>
        <p:nvSpPr>
          <p:cNvPr id="475" name="Google Shape;475;p33"/>
          <p:cNvSpPr txBox="1"/>
          <p:nvPr/>
        </p:nvSpPr>
        <p:spPr>
          <a:xfrm>
            <a:off x="5579050" y="3530050"/>
            <a:ext cx="3321900" cy="84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rPr b="0" i="0" lang="es-419" sz="1200" u="none" cap="none" strike="noStrike">
                <a:solidFill>
                  <a:srgbClr val="666666"/>
                </a:solidFill>
                <a:latin typeface="Arial"/>
                <a:ea typeface="Arial"/>
                <a:cs typeface="Arial"/>
                <a:sym typeface="Arial"/>
              </a:rPr>
              <a:t>Se pueden separar varias palabras con un guión bajo, como this_is_a_long_variable.</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a:p>
            <a:pPr indent="0" lvl="0" marL="0" marR="0" rtl="0" algn="just">
              <a:lnSpc>
                <a:spcPct val="115000"/>
              </a:lnSpc>
              <a:spcBef>
                <a:spcPts val="1200"/>
              </a:spcBef>
              <a:spcAft>
                <a:spcPts val="1200"/>
              </a:spcAft>
              <a:buClr>
                <a:srgbClr val="000000"/>
              </a:buClr>
              <a:buSzPts val="1200"/>
              <a:buFont typeface="Arial"/>
              <a:buNone/>
            </a:pPr>
            <a:r>
              <a:t/>
            </a:r>
            <a:endParaRPr b="0" i="0" sz="1200" u="none" cap="none" strike="noStrike">
              <a:solidFill>
                <a:srgbClr val="666666"/>
              </a:solidFill>
              <a:latin typeface="Arial"/>
              <a:ea typeface="Arial"/>
              <a:cs typeface="Arial"/>
              <a:sym typeface="Arial"/>
            </a:endParaRPr>
          </a:p>
        </p:txBody>
      </p:sp>
      <p:sp>
        <p:nvSpPr>
          <p:cNvPr id="476" name="Google Shape;476;p33"/>
          <p:cNvSpPr txBox="1"/>
          <p:nvPr/>
        </p:nvSpPr>
        <p:spPr>
          <a:xfrm>
            <a:off x="5730125" y="3070575"/>
            <a:ext cx="3098400" cy="459600"/>
          </a:xfrm>
          <a:prstGeom prst="rect">
            <a:avLst/>
          </a:prstGeom>
          <a:noFill/>
          <a:ln>
            <a:noFill/>
          </a:ln>
        </p:spPr>
        <p:txBody>
          <a:bodyPr anchorCtr="0" anchor="t" bIns="91425" lIns="91425" spcFirstLastPara="1" rIns="91425" wrap="square" tIns="91425">
            <a:noAutofit/>
          </a:bodyPr>
          <a:lstStyle/>
          <a:p>
            <a:pPr indent="-317500" lvl="0" marL="457200" marR="0" rtl="0" algn="ctr">
              <a:lnSpc>
                <a:spcPct val="115000"/>
              </a:lnSpc>
              <a:spcBef>
                <a:spcPts val="0"/>
              </a:spcBef>
              <a:spcAft>
                <a:spcPts val="0"/>
              </a:spcAft>
              <a:buClr>
                <a:srgbClr val="666666"/>
              </a:buClr>
              <a:buSzPts val="1400"/>
              <a:buFont typeface="Arial"/>
              <a:buChar char="●"/>
            </a:pPr>
            <a:r>
              <a:rPr b="1" i="0" lang="es-419" sz="1400" u="none" cap="none" strike="noStrike">
                <a:solidFill>
                  <a:srgbClr val="666666"/>
                </a:solidFill>
                <a:latin typeface="Arial"/>
                <a:ea typeface="Arial"/>
                <a:cs typeface="Arial"/>
                <a:sym typeface="Arial"/>
              </a:rPr>
              <a:t>Uso del guión bajo</a:t>
            </a:r>
            <a:endParaRPr b="1" i="0" sz="1400" u="none" cap="none" strike="noStrike">
              <a:solidFill>
                <a:srgbClr val="666666"/>
              </a:solidFill>
              <a:latin typeface="Arial"/>
              <a:ea typeface="Arial"/>
              <a:cs typeface="Arial"/>
              <a:sym typeface="Arial"/>
            </a:endParaRPr>
          </a:p>
        </p:txBody>
      </p:sp>
      <p:pic>
        <p:nvPicPr>
          <p:cNvPr id="477" name="Google Shape;477;p33"/>
          <p:cNvPicPr preferRelativeResize="0"/>
          <p:nvPr/>
        </p:nvPicPr>
        <p:blipFill rotWithShape="1">
          <a:blip r:embed="rId4">
            <a:alphaModFix/>
          </a:blip>
          <a:srcRect b="0" l="0" r="0" t="0"/>
          <a:stretch/>
        </p:blipFill>
        <p:spPr>
          <a:xfrm>
            <a:off x="5443372" y="1464150"/>
            <a:ext cx="3593252" cy="1106450"/>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4"/>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3" name="Google Shape;483;p34"/>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484" name="Google Shape;484;p34"/>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Declaraciones</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sp>
        <p:nvSpPr>
          <p:cNvPr id="485" name="Google Shape;485;p34"/>
          <p:cNvSpPr txBox="1"/>
          <p:nvPr/>
        </p:nvSpPr>
        <p:spPr>
          <a:xfrm>
            <a:off x="360300" y="1047000"/>
            <a:ext cx="8440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200"/>
              <a:buFont typeface="Arial"/>
              <a:buNone/>
            </a:pPr>
            <a:r>
              <a:rPr b="1" i="0" lang="es-419" sz="1200" u="none" cap="none" strike="noStrike">
                <a:solidFill>
                  <a:srgbClr val="434343"/>
                </a:solidFill>
                <a:latin typeface="Arial"/>
                <a:ea typeface="Arial"/>
                <a:cs typeface="Arial"/>
                <a:sym typeface="Arial"/>
              </a:rPr>
              <a:t>Las instrucciones que un intérprete de Python puede ejecutar se denominan declaraciones. </a:t>
            </a:r>
            <a:endParaRPr b="1" i="0" sz="1200" u="none" cap="none" strike="noStrike">
              <a:solidFill>
                <a:srgbClr val="434343"/>
              </a:solidFill>
              <a:latin typeface="Arial"/>
              <a:ea typeface="Arial"/>
              <a:cs typeface="Arial"/>
              <a:sym typeface="Arial"/>
            </a:endParaRPr>
          </a:p>
        </p:txBody>
      </p:sp>
      <p:sp>
        <p:nvSpPr>
          <p:cNvPr id="486" name="Google Shape;486;p34"/>
          <p:cNvSpPr txBox="1"/>
          <p:nvPr/>
        </p:nvSpPr>
        <p:spPr>
          <a:xfrm>
            <a:off x="1062175" y="1915500"/>
            <a:ext cx="3632400" cy="557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Declaración de línea continua, explícita</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Barra invertida</a:t>
            </a:r>
            <a:endParaRPr b="1" i="0" sz="1200" u="none" cap="none" strike="noStrike">
              <a:solidFill>
                <a:schemeClr val="dk2"/>
              </a:solidFill>
              <a:latin typeface="Arial"/>
              <a:ea typeface="Arial"/>
              <a:cs typeface="Arial"/>
              <a:sym typeface="Arial"/>
            </a:endParaRPr>
          </a:p>
        </p:txBody>
      </p:sp>
      <p:pic>
        <p:nvPicPr>
          <p:cNvPr id="487" name="Google Shape;487;p34"/>
          <p:cNvPicPr preferRelativeResize="0"/>
          <p:nvPr/>
        </p:nvPicPr>
        <p:blipFill rotWithShape="1">
          <a:blip r:embed="rId4">
            <a:alphaModFix/>
          </a:blip>
          <a:srcRect b="0" l="0" r="0" t="0"/>
          <a:stretch/>
        </p:blipFill>
        <p:spPr>
          <a:xfrm>
            <a:off x="5856231" y="1750493"/>
            <a:ext cx="1713544" cy="725022"/>
          </a:xfrm>
          <a:prstGeom prst="rect">
            <a:avLst/>
          </a:prstGeom>
          <a:noFill/>
          <a:ln cap="flat" cmpd="sng" w="9525">
            <a:solidFill>
              <a:srgbClr val="FF9900"/>
            </a:solidFill>
            <a:prstDash val="solid"/>
            <a:round/>
            <a:headEnd len="sm" w="sm" type="none"/>
            <a:tailEnd len="sm" w="sm" type="none"/>
          </a:ln>
        </p:spPr>
      </p:pic>
      <p:sp>
        <p:nvSpPr>
          <p:cNvPr id="488" name="Google Shape;488;p34"/>
          <p:cNvSpPr txBox="1"/>
          <p:nvPr/>
        </p:nvSpPr>
        <p:spPr>
          <a:xfrm>
            <a:off x="1594600" y="2784000"/>
            <a:ext cx="3000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000"/>
              <a:buFont typeface="Arial"/>
              <a:buNone/>
            </a:pPr>
            <a:r>
              <a:t/>
            </a:r>
            <a:endParaRPr b="0" i="0" sz="1000" u="none" cap="none" strike="noStrike">
              <a:solidFill>
                <a:schemeClr val="dk2"/>
              </a:solidFill>
              <a:latin typeface="Arial"/>
              <a:ea typeface="Arial"/>
              <a:cs typeface="Arial"/>
              <a:sym typeface="Arial"/>
            </a:endParaRPr>
          </a:p>
        </p:txBody>
      </p:sp>
      <p:sp>
        <p:nvSpPr>
          <p:cNvPr id="489" name="Google Shape;489;p34"/>
          <p:cNvSpPr txBox="1"/>
          <p:nvPr/>
        </p:nvSpPr>
        <p:spPr>
          <a:xfrm>
            <a:off x="1062175" y="2893575"/>
            <a:ext cx="3632400" cy="979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Declaración de línea continua, implícita </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paréntesis( )</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corchetes[ ]</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llaves{ }</a:t>
            </a:r>
            <a:endParaRPr b="1" i="0" sz="1200" u="none" cap="none" strike="noStrike">
              <a:solidFill>
                <a:schemeClr val="dk2"/>
              </a:solidFill>
              <a:latin typeface="Arial"/>
              <a:ea typeface="Arial"/>
              <a:cs typeface="Arial"/>
              <a:sym typeface="Arial"/>
            </a:endParaRPr>
          </a:p>
        </p:txBody>
      </p:sp>
      <p:pic>
        <p:nvPicPr>
          <p:cNvPr id="490" name="Google Shape;490;p34"/>
          <p:cNvPicPr preferRelativeResize="0"/>
          <p:nvPr/>
        </p:nvPicPr>
        <p:blipFill rotWithShape="1">
          <a:blip r:embed="rId5">
            <a:alphaModFix/>
          </a:blip>
          <a:srcRect b="11658" l="0" r="11658" t="0"/>
          <a:stretch/>
        </p:blipFill>
        <p:spPr>
          <a:xfrm>
            <a:off x="4790175" y="2981982"/>
            <a:ext cx="1800897" cy="802081"/>
          </a:xfrm>
          <a:prstGeom prst="rect">
            <a:avLst/>
          </a:prstGeom>
          <a:noFill/>
          <a:ln cap="flat" cmpd="sng" w="9525">
            <a:solidFill>
              <a:srgbClr val="FF9900"/>
            </a:solidFill>
            <a:prstDash val="solid"/>
            <a:round/>
            <a:headEnd len="sm" w="sm" type="none"/>
            <a:tailEnd len="sm" w="sm" type="none"/>
          </a:ln>
        </p:spPr>
      </p:pic>
      <p:pic>
        <p:nvPicPr>
          <p:cNvPr id="491" name="Google Shape;491;p34"/>
          <p:cNvPicPr preferRelativeResize="0"/>
          <p:nvPr/>
        </p:nvPicPr>
        <p:blipFill rotWithShape="1">
          <a:blip r:embed="rId6">
            <a:alphaModFix/>
          </a:blip>
          <a:srcRect b="0" l="0" r="12753" t="0"/>
          <a:stretch/>
        </p:blipFill>
        <p:spPr>
          <a:xfrm>
            <a:off x="6786648" y="2996871"/>
            <a:ext cx="1919797" cy="772302"/>
          </a:xfrm>
          <a:prstGeom prst="rect">
            <a:avLst/>
          </a:prstGeom>
          <a:noFill/>
          <a:ln cap="flat" cmpd="sng" w="9525">
            <a:solidFill>
              <a:srgbClr val="FF9900"/>
            </a:solidFill>
            <a:prstDash val="solid"/>
            <a:round/>
            <a:headEnd len="sm" w="sm" type="none"/>
            <a:tailEnd len="sm" w="sm" type="none"/>
          </a:ln>
        </p:spPr>
      </p:pic>
      <p:sp>
        <p:nvSpPr>
          <p:cNvPr id="492" name="Google Shape;492;p34"/>
          <p:cNvSpPr txBox="1"/>
          <p:nvPr/>
        </p:nvSpPr>
        <p:spPr>
          <a:xfrm>
            <a:off x="1062175" y="4123200"/>
            <a:ext cx="3632400" cy="557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Varias declaraciones en una sola línea</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punto y coma</a:t>
            </a:r>
            <a:endParaRPr b="1" i="0" sz="1200" u="none" cap="none" strike="noStrike">
              <a:solidFill>
                <a:schemeClr val="dk2"/>
              </a:solidFill>
              <a:latin typeface="Arial"/>
              <a:ea typeface="Arial"/>
              <a:cs typeface="Arial"/>
              <a:sym typeface="Arial"/>
            </a:endParaRPr>
          </a:p>
        </p:txBody>
      </p:sp>
      <p:pic>
        <p:nvPicPr>
          <p:cNvPr id="493" name="Google Shape;493;p34"/>
          <p:cNvPicPr preferRelativeResize="0"/>
          <p:nvPr/>
        </p:nvPicPr>
        <p:blipFill rotWithShape="1">
          <a:blip r:embed="rId7">
            <a:alphaModFix/>
          </a:blip>
          <a:srcRect b="0" l="0" r="0" t="0"/>
          <a:stretch/>
        </p:blipFill>
        <p:spPr>
          <a:xfrm>
            <a:off x="5691777" y="4123207"/>
            <a:ext cx="2042441" cy="725025"/>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2"/>
          <p:cNvSpPr txBox="1"/>
          <p:nvPr>
            <p:ph idx="2" type="body"/>
          </p:nvPr>
        </p:nvSpPr>
        <p:spPr>
          <a:xfrm>
            <a:off x="4730400" y="428850"/>
            <a:ext cx="4413600" cy="49434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s-419" sz="1200"/>
              <a:t>La materia Introducción a la Programación se enmarca en el área de tecnologías básicas. Reviste vital  importancia para el perfil de egresado, ya que a partir de su cursada el estudiante adquiere los  fundamentales del paradigma de programación estructurada y la forma de implementar en un  lenguaje de programación) problemas de pequeña y mediana complejidad.  </a:t>
            </a:r>
            <a:endParaRPr/>
          </a:p>
          <a:p>
            <a:pPr indent="-311150" lvl="0" marL="457200" rtl="0" algn="l">
              <a:lnSpc>
                <a:spcPct val="115000"/>
              </a:lnSpc>
              <a:spcBef>
                <a:spcPts val="0"/>
              </a:spcBef>
              <a:spcAft>
                <a:spcPts val="0"/>
              </a:spcAft>
              <a:buSzPts val="1300"/>
              <a:buChar char="●"/>
            </a:pPr>
            <a:r>
              <a:rPr lang="es-419" sz="1200"/>
              <a:t>Este curso permite que los alumnos adquieran las técnicas, notaciones y la lógica para poder  programar con el objetivo de que una vez finalizado el curso tengan los conocimientos necesarios para  poder especializarse en diversos lenguajes de programación. </a:t>
            </a:r>
            <a:endParaRPr/>
          </a:p>
          <a:p>
            <a:pPr indent="-311150" lvl="0" marL="457200" rtl="0" algn="l">
              <a:lnSpc>
                <a:spcPct val="115000"/>
              </a:lnSpc>
              <a:spcBef>
                <a:spcPts val="0"/>
              </a:spcBef>
              <a:spcAft>
                <a:spcPts val="0"/>
              </a:spcAft>
              <a:buSzPts val="1300"/>
              <a:buChar char="●"/>
            </a:pPr>
            <a:r>
              <a:rPr lang="es-419" sz="1200"/>
              <a:t>En este marco los contenidos abordados durante el desarrollo de la asignatura, no sólo serán utilizados  frecuentemente en otras materias específicas de la carrera, sino que también revisten importancia  significativa para que el futuro egresado pueda desempeñarse eficazmente en un ámbito profesional.</a:t>
            </a:r>
            <a:endParaRPr sz="800">
              <a:solidFill>
                <a:schemeClr val="dk1"/>
              </a:solidFill>
              <a:latin typeface="Arial"/>
              <a:ea typeface="Arial"/>
              <a:cs typeface="Arial"/>
              <a:sym typeface="Arial"/>
            </a:endParaRPr>
          </a:p>
        </p:txBody>
      </p:sp>
      <p:sp>
        <p:nvSpPr>
          <p:cNvPr id="87" name="Google Shape;87;p52"/>
          <p:cNvSpPr txBox="1"/>
          <p:nvPr>
            <p:ph type="title"/>
          </p:nvPr>
        </p:nvSpPr>
        <p:spPr>
          <a:xfrm>
            <a:off x="276600" y="331800"/>
            <a:ext cx="35337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Fundamentación</a:t>
            </a:r>
            <a:endParaRPr/>
          </a:p>
        </p:txBody>
      </p:sp>
      <p:pic>
        <p:nvPicPr>
          <p:cNvPr id="88" name="Google Shape;88;p52"/>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5"/>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35"/>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500" name="Google Shape;500;p35"/>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Sangría</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sp>
        <p:nvSpPr>
          <p:cNvPr id="501" name="Google Shape;501;p35"/>
          <p:cNvSpPr txBox="1"/>
          <p:nvPr/>
        </p:nvSpPr>
        <p:spPr>
          <a:xfrm>
            <a:off x="360300" y="1047000"/>
            <a:ext cx="8440500" cy="58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200"/>
              <a:buFont typeface="Arial"/>
              <a:buNone/>
            </a:pPr>
            <a:r>
              <a:rPr b="1" i="0" lang="es-419" sz="1200" u="none" cap="none" strike="noStrike">
                <a:solidFill>
                  <a:srgbClr val="434343"/>
                </a:solidFill>
                <a:latin typeface="Arial"/>
                <a:ea typeface="Arial"/>
                <a:cs typeface="Arial"/>
                <a:sym typeface="Arial"/>
              </a:rPr>
              <a:t>La mayoría de los lenguajes de programación como C, C++ y Java usan llaves{ }, para definir un bloque de código. Python, sin embargo, usa sangría.</a:t>
            </a:r>
            <a:endParaRPr b="1" i="0" sz="1200" u="none" cap="none" strike="noStrike">
              <a:solidFill>
                <a:srgbClr val="434343"/>
              </a:solidFill>
              <a:latin typeface="Arial"/>
              <a:ea typeface="Arial"/>
              <a:cs typeface="Arial"/>
              <a:sym typeface="Arial"/>
            </a:endParaRPr>
          </a:p>
        </p:txBody>
      </p:sp>
      <p:sp>
        <p:nvSpPr>
          <p:cNvPr id="502" name="Google Shape;502;p35"/>
          <p:cNvSpPr txBox="1"/>
          <p:nvPr/>
        </p:nvSpPr>
        <p:spPr>
          <a:xfrm>
            <a:off x="1062175" y="1915500"/>
            <a:ext cx="3141900" cy="1179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¿Cómo aplicar sangría y porque?</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Bloque de código</a:t>
            </a:r>
            <a:endParaRPr b="0"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4 espacios</a:t>
            </a:r>
            <a:endParaRPr b="0"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consistentes</a:t>
            </a:r>
            <a:endParaRPr b="0"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Limpio y ordenado</a:t>
            </a:r>
            <a:endParaRPr b="0" i="0" sz="1200" u="none" cap="none" strike="noStrike">
              <a:solidFill>
                <a:schemeClr val="dk2"/>
              </a:solidFill>
              <a:latin typeface="Arial"/>
              <a:ea typeface="Arial"/>
              <a:cs typeface="Arial"/>
              <a:sym typeface="Arial"/>
            </a:endParaRPr>
          </a:p>
        </p:txBody>
      </p:sp>
      <p:sp>
        <p:nvSpPr>
          <p:cNvPr id="503" name="Google Shape;503;p35"/>
          <p:cNvSpPr txBox="1"/>
          <p:nvPr/>
        </p:nvSpPr>
        <p:spPr>
          <a:xfrm>
            <a:off x="1062175" y="3157200"/>
            <a:ext cx="3141900" cy="979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Continuación de la línea</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Desordenado</a:t>
            </a:r>
            <a:endParaRPr b="0" i="0" sz="1200" u="none" cap="none" strike="noStrike">
              <a:solidFill>
                <a:schemeClr val="dk2"/>
              </a:solidFill>
              <a:latin typeface="Arial"/>
              <a:ea typeface="Arial"/>
              <a:cs typeface="Arial"/>
              <a:sym typeface="Arial"/>
            </a:endParaRPr>
          </a:p>
        </p:txBody>
      </p:sp>
      <p:sp>
        <p:nvSpPr>
          <p:cNvPr id="504" name="Google Shape;504;p35"/>
          <p:cNvSpPr txBox="1"/>
          <p:nvPr/>
        </p:nvSpPr>
        <p:spPr>
          <a:xfrm>
            <a:off x="1062175" y="4199400"/>
            <a:ext cx="3632400" cy="557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Sangría incorrecta</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0" i="0" lang="es-419" sz="1200" u="none" cap="none" strike="noStrike">
                <a:solidFill>
                  <a:schemeClr val="dk2"/>
                </a:solidFill>
                <a:latin typeface="Arial"/>
                <a:ea typeface="Arial"/>
                <a:cs typeface="Arial"/>
                <a:sym typeface="Arial"/>
              </a:rPr>
              <a:t>Error</a:t>
            </a:r>
            <a:endParaRPr b="0" i="0" sz="1200" u="none" cap="none" strike="noStrike">
              <a:solidFill>
                <a:schemeClr val="dk2"/>
              </a:solidFill>
              <a:latin typeface="Arial"/>
              <a:ea typeface="Arial"/>
              <a:cs typeface="Arial"/>
              <a:sym typeface="Arial"/>
            </a:endParaRPr>
          </a:p>
        </p:txBody>
      </p:sp>
      <p:pic>
        <p:nvPicPr>
          <p:cNvPr id="505" name="Google Shape;505;p35"/>
          <p:cNvPicPr preferRelativeResize="0"/>
          <p:nvPr/>
        </p:nvPicPr>
        <p:blipFill rotWithShape="1">
          <a:blip r:embed="rId4">
            <a:alphaModFix/>
          </a:blip>
          <a:srcRect b="0" l="0" r="0" t="0"/>
          <a:stretch/>
        </p:blipFill>
        <p:spPr>
          <a:xfrm>
            <a:off x="5453975" y="2238375"/>
            <a:ext cx="1600200" cy="666750"/>
          </a:xfrm>
          <a:prstGeom prst="rect">
            <a:avLst/>
          </a:prstGeom>
          <a:noFill/>
          <a:ln cap="flat" cmpd="sng" w="9525">
            <a:solidFill>
              <a:srgbClr val="FF9900"/>
            </a:solidFill>
            <a:prstDash val="solid"/>
            <a:miter lim="8000"/>
            <a:headEnd len="sm" w="sm" type="none"/>
            <a:tailEnd len="sm" w="sm" type="none"/>
          </a:ln>
        </p:spPr>
      </p:pic>
      <p:pic>
        <p:nvPicPr>
          <p:cNvPr id="506" name="Google Shape;506;p35"/>
          <p:cNvPicPr preferRelativeResize="0"/>
          <p:nvPr/>
        </p:nvPicPr>
        <p:blipFill rotWithShape="1">
          <a:blip r:embed="rId5">
            <a:alphaModFix/>
          </a:blip>
          <a:srcRect b="0" l="0" r="0" t="0"/>
          <a:stretch/>
        </p:blipFill>
        <p:spPr>
          <a:xfrm>
            <a:off x="4944388" y="3292800"/>
            <a:ext cx="2619375" cy="257175"/>
          </a:xfrm>
          <a:prstGeom prst="rect">
            <a:avLst/>
          </a:prstGeom>
          <a:noFill/>
          <a:ln cap="flat" cmpd="sng" w="9525">
            <a:solidFill>
              <a:srgbClr val="FF9900"/>
            </a:solidFill>
            <a:prstDash val="solid"/>
            <a:miter lim="8000"/>
            <a:headEnd len="sm" w="sm" type="none"/>
            <a:tailEnd len="sm" w="sm" type="none"/>
          </a:ln>
        </p:spPr>
      </p:pic>
      <p:pic>
        <p:nvPicPr>
          <p:cNvPr id="507" name="Google Shape;507;p35"/>
          <p:cNvPicPr preferRelativeResize="0"/>
          <p:nvPr/>
        </p:nvPicPr>
        <p:blipFill rotWithShape="1">
          <a:blip r:embed="rId6">
            <a:alphaModFix/>
          </a:blip>
          <a:srcRect b="0" l="0" r="0" t="0"/>
          <a:stretch/>
        </p:blipFill>
        <p:spPr>
          <a:xfrm>
            <a:off x="4396713" y="3937650"/>
            <a:ext cx="3714750" cy="819150"/>
          </a:xfrm>
          <a:prstGeom prst="rect">
            <a:avLst/>
          </a:prstGeom>
          <a:noFill/>
          <a:ln cap="flat" cmpd="sng" w="9525">
            <a:solidFill>
              <a:srgbClr val="FF9900"/>
            </a:solidFill>
            <a:prstDash val="solid"/>
            <a:miter lim="8000"/>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6"/>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p36"/>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514" name="Google Shape;514;p36"/>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Comentarios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sp>
        <p:nvSpPr>
          <p:cNvPr id="515" name="Google Shape;515;p36"/>
          <p:cNvSpPr txBox="1"/>
          <p:nvPr/>
        </p:nvSpPr>
        <p:spPr>
          <a:xfrm>
            <a:off x="360300" y="1047000"/>
            <a:ext cx="8440500" cy="369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rgbClr val="434343"/>
                </a:solidFill>
                <a:latin typeface="Arial"/>
                <a:ea typeface="Arial"/>
                <a:cs typeface="Arial"/>
                <a:sym typeface="Arial"/>
              </a:rPr>
              <a:t>Los comentarios son muy importantes al escribir un programa.  </a:t>
            </a:r>
            <a:endParaRPr b="1" i="0" sz="1200" u="none" cap="none" strike="noStrike">
              <a:solidFill>
                <a:srgbClr val="434343"/>
              </a:solidFill>
              <a:latin typeface="Arial"/>
              <a:ea typeface="Arial"/>
              <a:cs typeface="Arial"/>
              <a:sym typeface="Arial"/>
            </a:endParaRPr>
          </a:p>
        </p:txBody>
      </p:sp>
      <p:sp>
        <p:nvSpPr>
          <p:cNvPr id="516" name="Google Shape;516;p36"/>
          <p:cNvSpPr txBox="1"/>
          <p:nvPr/>
        </p:nvSpPr>
        <p:spPr>
          <a:xfrm>
            <a:off x="999150" y="3637100"/>
            <a:ext cx="3141900" cy="494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Comentarios de bloques de líneas</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 triple comilla simple</a:t>
            </a:r>
            <a:endParaRPr b="1" i="0" sz="1200" u="none" cap="none" strike="noStrike">
              <a:solidFill>
                <a:schemeClr val="dk2"/>
              </a:solidFill>
              <a:latin typeface="Arial"/>
              <a:ea typeface="Arial"/>
              <a:cs typeface="Arial"/>
              <a:sym typeface="Arial"/>
            </a:endParaRPr>
          </a:p>
          <a:p>
            <a:pPr indent="0" lvl="0" marL="914400" marR="0" rtl="0" algn="l">
              <a:lnSpc>
                <a:spcPct val="115000"/>
              </a:lnSpc>
              <a:spcBef>
                <a:spcPts val="1200"/>
              </a:spcBef>
              <a:spcAft>
                <a:spcPts val="1200"/>
              </a:spcAft>
              <a:buClr>
                <a:srgbClr val="000000"/>
              </a:buClr>
              <a:buSzPts val="1200"/>
              <a:buFont typeface="Arial"/>
              <a:buNone/>
            </a:pPr>
            <a:r>
              <a:t/>
            </a:r>
            <a:endParaRPr b="1" i="0" sz="1200" u="none" cap="none" strike="noStrike">
              <a:solidFill>
                <a:schemeClr val="dk2"/>
              </a:solidFill>
              <a:latin typeface="Arial"/>
              <a:ea typeface="Arial"/>
              <a:cs typeface="Arial"/>
              <a:sym typeface="Arial"/>
            </a:endParaRPr>
          </a:p>
        </p:txBody>
      </p:sp>
      <p:sp>
        <p:nvSpPr>
          <p:cNvPr id="517" name="Google Shape;517;p36"/>
          <p:cNvSpPr txBox="1"/>
          <p:nvPr/>
        </p:nvSpPr>
        <p:spPr>
          <a:xfrm>
            <a:off x="999150" y="1775100"/>
            <a:ext cx="3141900" cy="494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Comentario por línea</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p:txBody>
      </p:sp>
      <p:sp>
        <p:nvSpPr>
          <p:cNvPr id="518" name="Google Shape;518;p36"/>
          <p:cNvSpPr txBox="1"/>
          <p:nvPr/>
        </p:nvSpPr>
        <p:spPr>
          <a:xfrm>
            <a:off x="999150" y="2543500"/>
            <a:ext cx="3632400" cy="81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Comentarios de varias líneas</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p:txBody>
      </p:sp>
      <p:pic>
        <p:nvPicPr>
          <p:cNvPr id="519" name="Google Shape;519;p36"/>
          <p:cNvPicPr preferRelativeResize="0"/>
          <p:nvPr/>
        </p:nvPicPr>
        <p:blipFill rotWithShape="1">
          <a:blip r:embed="rId4">
            <a:alphaModFix/>
          </a:blip>
          <a:srcRect b="0" l="6419" r="0" t="0"/>
          <a:stretch/>
        </p:blipFill>
        <p:spPr>
          <a:xfrm>
            <a:off x="5850525" y="1825063"/>
            <a:ext cx="1855200" cy="477275"/>
          </a:xfrm>
          <a:prstGeom prst="rect">
            <a:avLst/>
          </a:prstGeom>
          <a:noFill/>
          <a:ln cap="flat" cmpd="sng" w="9525">
            <a:solidFill>
              <a:srgbClr val="FF9900"/>
            </a:solidFill>
            <a:prstDash val="solid"/>
            <a:round/>
            <a:headEnd len="sm" w="sm" type="none"/>
            <a:tailEnd len="sm" w="sm" type="none"/>
          </a:ln>
        </p:spPr>
      </p:pic>
      <p:pic>
        <p:nvPicPr>
          <p:cNvPr id="520" name="Google Shape;520;p36"/>
          <p:cNvPicPr preferRelativeResize="0"/>
          <p:nvPr/>
        </p:nvPicPr>
        <p:blipFill rotWithShape="1">
          <a:blip r:embed="rId5">
            <a:alphaModFix/>
          </a:blip>
          <a:srcRect b="0" l="0" r="0" t="0"/>
          <a:stretch/>
        </p:blipFill>
        <p:spPr>
          <a:xfrm>
            <a:off x="5850525" y="2748375"/>
            <a:ext cx="1855200" cy="828719"/>
          </a:xfrm>
          <a:prstGeom prst="rect">
            <a:avLst/>
          </a:prstGeom>
          <a:noFill/>
          <a:ln cap="flat" cmpd="sng" w="9525">
            <a:solidFill>
              <a:srgbClr val="FF9900"/>
            </a:solidFill>
            <a:prstDash val="solid"/>
            <a:round/>
            <a:headEnd len="sm" w="sm" type="none"/>
            <a:tailEnd len="sm" w="sm" type="none"/>
          </a:ln>
        </p:spPr>
      </p:pic>
      <p:pic>
        <p:nvPicPr>
          <p:cNvPr id="521" name="Google Shape;521;p36"/>
          <p:cNvPicPr preferRelativeResize="0"/>
          <p:nvPr/>
        </p:nvPicPr>
        <p:blipFill rotWithShape="1">
          <a:blip r:embed="rId6">
            <a:alphaModFix/>
          </a:blip>
          <a:srcRect b="0" l="0" r="0" t="0"/>
          <a:stretch/>
        </p:blipFill>
        <p:spPr>
          <a:xfrm>
            <a:off x="5850525" y="4023144"/>
            <a:ext cx="1855200" cy="760889"/>
          </a:xfrm>
          <a:prstGeom prst="rect">
            <a:avLst/>
          </a:prstGeom>
          <a:noFill/>
          <a:ln cap="flat" cmpd="sng" w="9525">
            <a:solidFill>
              <a:srgbClr val="FF9900"/>
            </a:solidFill>
            <a:prstDash val="solid"/>
            <a:round/>
            <a:headEnd len="sm" w="sm" type="none"/>
            <a:tailEnd len="sm" w="sm" type="none"/>
          </a:ln>
        </p:spPr>
      </p:pic>
      <p:sp>
        <p:nvSpPr>
          <p:cNvPr id="522" name="Google Shape;522;p36"/>
          <p:cNvSpPr txBox="1"/>
          <p:nvPr/>
        </p:nvSpPr>
        <p:spPr>
          <a:xfrm>
            <a:off x="999150" y="4405500"/>
            <a:ext cx="3141900" cy="494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Ignorados</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7"/>
          <p:cNvSpPr/>
          <p:nvPr/>
        </p:nvSpPr>
        <p:spPr>
          <a:xfrm>
            <a:off x="0" y="-6"/>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p37"/>
          <p:cNvPicPr preferRelativeResize="0"/>
          <p:nvPr/>
        </p:nvPicPr>
        <p:blipFill rotWithShape="1">
          <a:blip r:embed="rId3">
            <a:alphaModFix/>
          </a:blip>
          <a:srcRect b="0" l="0" r="0" t="0"/>
          <a:stretch/>
        </p:blipFill>
        <p:spPr>
          <a:xfrm>
            <a:off x="6984000" y="-6"/>
            <a:ext cx="2160000" cy="712800"/>
          </a:xfrm>
          <a:prstGeom prst="rect">
            <a:avLst/>
          </a:prstGeom>
          <a:noFill/>
          <a:ln>
            <a:noFill/>
          </a:ln>
          <a:effectLst>
            <a:outerShdw blurRad="14288" rotWithShape="0" algn="bl">
              <a:schemeClr val="lt1"/>
            </a:outerShdw>
          </a:effectLst>
        </p:spPr>
      </p:pic>
      <p:sp>
        <p:nvSpPr>
          <p:cNvPr id="529" name="Google Shape;529;p37"/>
          <p:cNvSpPr txBox="1"/>
          <p:nvPr>
            <p:ph idx="4294967295" type="title"/>
          </p:nvPr>
        </p:nvSpPr>
        <p:spPr>
          <a:xfrm>
            <a:off x="403425" y="77694"/>
            <a:ext cx="65805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Python. </a:t>
            </a:r>
            <a:r>
              <a:rPr lang="es-419" sz="1500">
                <a:solidFill>
                  <a:srgbClr val="CCCCCC"/>
                </a:solidFill>
              </a:rPr>
              <a:t>Comentarios de documentación</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a:p>
            <a:pPr indent="0" lvl="0" marL="0" rtl="0" algn="l">
              <a:lnSpc>
                <a:spcPct val="100000"/>
              </a:lnSpc>
              <a:spcBef>
                <a:spcPts val="0"/>
              </a:spcBef>
              <a:spcAft>
                <a:spcPts val="0"/>
              </a:spcAft>
              <a:buSzPts val="2800"/>
              <a:buNone/>
            </a:pPr>
            <a:r>
              <a:t/>
            </a:r>
            <a:endParaRPr sz="1500">
              <a:solidFill>
                <a:srgbClr val="CCCCCC"/>
              </a:solidFill>
            </a:endParaRPr>
          </a:p>
        </p:txBody>
      </p:sp>
      <p:sp>
        <p:nvSpPr>
          <p:cNvPr id="530" name="Google Shape;530;p37"/>
          <p:cNvSpPr txBox="1"/>
          <p:nvPr/>
        </p:nvSpPr>
        <p:spPr>
          <a:xfrm>
            <a:off x="360300" y="1047000"/>
            <a:ext cx="8440500" cy="71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rPr b="1" i="0" lang="es-419" sz="1200" u="none" cap="none" strike="noStrike">
                <a:solidFill>
                  <a:srgbClr val="434343"/>
                </a:solidFill>
                <a:latin typeface="Arial"/>
                <a:ea typeface="Arial"/>
                <a:cs typeface="Arial"/>
                <a:sym typeface="Arial"/>
              </a:rPr>
              <a:t>Las </a:t>
            </a:r>
            <a:r>
              <a:rPr b="1" i="0" lang="es-419" sz="1300" u="none" cap="none" strike="noStrike">
                <a:solidFill>
                  <a:srgbClr val="434343"/>
                </a:solidFill>
                <a:latin typeface="Arial"/>
                <a:ea typeface="Arial"/>
                <a:cs typeface="Arial"/>
                <a:sym typeface="Arial"/>
              </a:rPr>
              <a:t>docstrings </a:t>
            </a:r>
            <a:r>
              <a:rPr b="1" i="0" lang="es-419" sz="1200" u="none" cap="none" strike="noStrike">
                <a:solidFill>
                  <a:srgbClr val="434343"/>
                </a:solidFill>
                <a:latin typeface="Arial"/>
                <a:ea typeface="Arial"/>
                <a:cs typeface="Arial"/>
                <a:sym typeface="Arial"/>
              </a:rPr>
              <a:t>de Python (cadenas de documentación) son los comentarios de ayuda para que el programador pueda comprender una función, método, clase  o módulo. </a:t>
            </a:r>
            <a:endParaRPr b="1" i="0" sz="12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434343"/>
              </a:solidFill>
              <a:latin typeface="Arial"/>
              <a:ea typeface="Arial"/>
              <a:cs typeface="Arial"/>
              <a:sym typeface="Arial"/>
            </a:endParaRPr>
          </a:p>
        </p:txBody>
      </p:sp>
      <p:sp>
        <p:nvSpPr>
          <p:cNvPr id="531" name="Google Shape;531;p37"/>
          <p:cNvSpPr txBox="1"/>
          <p:nvPr/>
        </p:nvSpPr>
        <p:spPr>
          <a:xfrm>
            <a:off x="933400" y="4023150"/>
            <a:ext cx="3141900" cy="494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Visualización</a:t>
            </a:r>
            <a:endParaRPr b="1" i="0" sz="1200" u="none" cap="none" strike="noStrike">
              <a:solidFill>
                <a:schemeClr val="dk2"/>
              </a:solidFill>
              <a:latin typeface="Arial"/>
              <a:ea typeface="Arial"/>
              <a:cs typeface="Arial"/>
              <a:sym typeface="Arial"/>
            </a:endParaRPr>
          </a:p>
        </p:txBody>
      </p:sp>
      <p:sp>
        <p:nvSpPr>
          <p:cNvPr id="532" name="Google Shape;532;p37"/>
          <p:cNvSpPr txBox="1"/>
          <p:nvPr/>
        </p:nvSpPr>
        <p:spPr>
          <a:xfrm>
            <a:off x="1062175" y="1927500"/>
            <a:ext cx="3141900" cy="631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ubicación y sintaxis</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contenido  “““</a:t>
            </a:r>
            <a:endParaRPr b="1" i="0" sz="1200" u="none" cap="none" strike="noStrike">
              <a:solidFill>
                <a:schemeClr val="dk2"/>
              </a:solidFill>
              <a:latin typeface="Arial"/>
              <a:ea typeface="Arial"/>
              <a:cs typeface="Arial"/>
              <a:sym typeface="Arial"/>
            </a:endParaRPr>
          </a:p>
        </p:txBody>
      </p:sp>
      <p:sp>
        <p:nvSpPr>
          <p:cNvPr id="533" name="Google Shape;533;p37"/>
          <p:cNvSpPr txBox="1"/>
          <p:nvPr/>
        </p:nvSpPr>
        <p:spPr>
          <a:xfrm>
            <a:off x="1062175" y="2932800"/>
            <a:ext cx="3632400" cy="819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Acceso</a:t>
            </a:r>
            <a:endParaRPr b="1" i="0" sz="1200" u="none" cap="none" strike="noStrike">
              <a:solidFill>
                <a:schemeClr val="dk2"/>
              </a:solidFill>
              <a:latin typeface="Arial"/>
              <a:ea typeface="Arial"/>
              <a:cs typeface="Arial"/>
              <a:sym typeface="Arial"/>
            </a:endParaRPr>
          </a:p>
          <a:p>
            <a:pPr indent="-304800" lvl="1" marL="914400" marR="0" rtl="0" algn="l">
              <a:lnSpc>
                <a:spcPct val="115000"/>
              </a:lnSpc>
              <a:spcBef>
                <a:spcPts val="0"/>
              </a:spcBef>
              <a:spcAft>
                <a:spcPts val="0"/>
              </a:spcAft>
              <a:buClr>
                <a:schemeClr val="dk2"/>
              </a:buClr>
              <a:buSzPts val="1200"/>
              <a:buFont typeface="Arial"/>
              <a:buChar char="○"/>
            </a:pPr>
            <a:r>
              <a:rPr b="1" i="0" lang="es-419" sz="1200" u="none" cap="none" strike="noStrike">
                <a:solidFill>
                  <a:schemeClr val="dk2"/>
                </a:solidFill>
                <a:latin typeface="Arial"/>
                <a:ea typeface="Arial"/>
                <a:cs typeface="Arial"/>
                <a:sym typeface="Arial"/>
              </a:rPr>
              <a:t> atributo .__doc__</a:t>
            </a:r>
            <a:endParaRPr b="1" i="0" sz="1200" u="none" cap="none" strike="noStrike">
              <a:solidFill>
                <a:schemeClr val="dk2"/>
              </a:solidFill>
              <a:latin typeface="Arial"/>
              <a:ea typeface="Arial"/>
              <a:cs typeface="Arial"/>
              <a:sym typeface="Arial"/>
            </a:endParaRPr>
          </a:p>
        </p:txBody>
      </p:sp>
      <p:pic>
        <p:nvPicPr>
          <p:cNvPr id="534" name="Google Shape;534;p37"/>
          <p:cNvPicPr preferRelativeResize="0"/>
          <p:nvPr/>
        </p:nvPicPr>
        <p:blipFill rotWithShape="1">
          <a:blip r:embed="rId4">
            <a:alphaModFix/>
          </a:blip>
          <a:srcRect b="0" l="0" r="0" t="0"/>
          <a:stretch/>
        </p:blipFill>
        <p:spPr>
          <a:xfrm>
            <a:off x="5049212" y="1932525"/>
            <a:ext cx="2711626" cy="519928"/>
          </a:xfrm>
          <a:prstGeom prst="rect">
            <a:avLst/>
          </a:prstGeom>
          <a:noFill/>
          <a:ln cap="flat" cmpd="sng" w="9525">
            <a:solidFill>
              <a:srgbClr val="FF9900"/>
            </a:solidFill>
            <a:prstDash val="solid"/>
            <a:round/>
            <a:headEnd len="sm" w="sm" type="none"/>
            <a:tailEnd len="sm" w="sm" type="none"/>
          </a:ln>
        </p:spPr>
      </p:pic>
      <p:pic>
        <p:nvPicPr>
          <p:cNvPr id="535" name="Google Shape;535;p37"/>
          <p:cNvPicPr preferRelativeResize="0"/>
          <p:nvPr/>
        </p:nvPicPr>
        <p:blipFill rotWithShape="1">
          <a:blip r:embed="rId5">
            <a:alphaModFix/>
          </a:blip>
          <a:srcRect b="0" l="0" r="0" t="0"/>
          <a:stretch/>
        </p:blipFill>
        <p:spPr>
          <a:xfrm>
            <a:off x="5046475" y="2848356"/>
            <a:ext cx="3286125" cy="923925"/>
          </a:xfrm>
          <a:prstGeom prst="rect">
            <a:avLst/>
          </a:prstGeom>
          <a:noFill/>
          <a:ln cap="flat" cmpd="sng" w="9525">
            <a:solidFill>
              <a:srgbClr val="FF9900"/>
            </a:solidFill>
            <a:prstDash val="solid"/>
            <a:round/>
            <a:headEnd len="sm" w="sm" type="none"/>
            <a:tailEnd len="sm" w="sm" type="none"/>
          </a:ln>
        </p:spPr>
      </p:pic>
      <p:pic>
        <p:nvPicPr>
          <p:cNvPr id="536" name="Google Shape;536;p37"/>
          <p:cNvPicPr preferRelativeResize="0"/>
          <p:nvPr/>
        </p:nvPicPr>
        <p:blipFill rotWithShape="1">
          <a:blip r:embed="rId6">
            <a:alphaModFix/>
          </a:blip>
          <a:srcRect b="0" l="0" r="0" t="0"/>
          <a:stretch/>
        </p:blipFill>
        <p:spPr>
          <a:xfrm>
            <a:off x="5101027" y="4231550"/>
            <a:ext cx="2415020" cy="261325"/>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8"/>
          <p:cNvSpPr txBox="1"/>
          <p:nvPr>
            <p:ph idx="4294967295" type="subTitle"/>
          </p:nvPr>
        </p:nvSpPr>
        <p:spPr>
          <a:xfrm>
            <a:off x="1275150" y="2814625"/>
            <a:ext cx="6593700" cy="1101000"/>
          </a:xfrm>
          <a:prstGeom prst="rect">
            <a:avLst/>
          </a:prstGeom>
          <a:noFill/>
          <a:ln>
            <a:noFill/>
          </a:ln>
          <a:effectLst>
            <a:outerShdw blurRad="57150" rotWithShape="0" algn="bl">
              <a:schemeClr val="lt1">
                <a:alpha val="93333"/>
              </a:scheme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300"/>
              <a:buFont typeface="Roboto"/>
              <a:buNone/>
            </a:pPr>
            <a:r>
              <a:rPr b="0" i="0" lang="es-419" sz="2100" u="none" cap="none" strike="noStrike">
                <a:solidFill>
                  <a:srgbClr val="D9D9D9"/>
                </a:solidFill>
                <a:latin typeface="Arial"/>
                <a:ea typeface="Arial"/>
                <a:cs typeface="Arial"/>
                <a:sym typeface="Arial"/>
              </a:rPr>
              <a:t>Introducción a la programación</a:t>
            </a:r>
            <a:endParaRPr b="0" i="0" sz="2100" u="none" cap="none" strike="noStrike">
              <a:solidFill>
                <a:srgbClr val="D9D9D9"/>
              </a:solidFill>
              <a:latin typeface="Arial"/>
              <a:ea typeface="Arial"/>
              <a:cs typeface="Arial"/>
              <a:sym typeface="Arial"/>
            </a:endParaRPr>
          </a:p>
          <a:p>
            <a:pPr indent="0" lvl="0" marL="0" marR="0" rtl="0" algn="ctr">
              <a:lnSpc>
                <a:spcPct val="115000"/>
              </a:lnSpc>
              <a:spcBef>
                <a:spcPts val="1200"/>
              </a:spcBef>
              <a:spcAft>
                <a:spcPts val="0"/>
              </a:spcAft>
              <a:buClr>
                <a:schemeClr val="dk2"/>
              </a:buClr>
              <a:buSzPts val="1300"/>
              <a:buFont typeface="Roboto"/>
              <a:buNone/>
            </a:pPr>
            <a:r>
              <a:rPr b="0" i="0" lang="es-419" sz="2000" u="none" cap="none" strike="noStrike">
                <a:solidFill>
                  <a:srgbClr val="D9D9D9"/>
                </a:solidFill>
                <a:latin typeface="Arial"/>
                <a:ea typeface="Arial"/>
                <a:cs typeface="Arial"/>
                <a:sym typeface="Arial"/>
              </a:rPr>
              <a:t>Licenciatura en Gestión de Tecnología de la Información</a:t>
            </a:r>
            <a:endParaRPr b="0" i="0" sz="2000" u="none" cap="none" strike="noStrike">
              <a:solidFill>
                <a:srgbClr val="D9D9D9"/>
              </a:solidFill>
              <a:latin typeface="Arial"/>
              <a:ea typeface="Arial"/>
              <a:cs typeface="Arial"/>
              <a:sym typeface="Arial"/>
            </a:endParaRPr>
          </a:p>
          <a:p>
            <a:pPr indent="0" lvl="0" marL="0" marR="0" rtl="0" algn="ctr">
              <a:lnSpc>
                <a:spcPct val="115000"/>
              </a:lnSpc>
              <a:spcBef>
                <a:spcPts val="1200"/>
              </a:spcBef>
              <a:spcAft>
                <a:spcPts val="0"/>
              </a:spcAft>
              <a:buClr>
                <a:schemeClr val="dk2"/>
              </a:buClr>
              <a:buSzPts val="1300"/>
              <a:buFont typeface="Roboto"/>
              <a:buNone/>
            </a:pPr>
            <a:r>
              <a:t/>
            </a:r>
            <a:endParaRPr b="0" i="0" sz="2000" u="none" cap="none" strike="noStrike">
              <a:solidFill>
                <a:srgbClr val="D9D9D9"/>
              </a:solidFill>
              <a:latin typeface="Arial"/>
              <a:ea typeface="Arial"/>
              <a:cs typeface="Arial"/>
              <a:sym typeface="Arial"/>
            </a:endParaRPr>
          </a:p>
          <a:p>
            <a:pPr indent="0" lvl="0" marL="0" marR="0" rtl="0" algn="ctr">
              <a:lnSpc>
                <a:spcPct val="115000"/>
              </a:lnSpc>
              <a:spcBef>
                <a:spcPts val="1200"/>
              </a:spcBef>
              <a:spcAft>
                <a:spcPts val="0"/>
              </a:spcAft>
              <a:buClr>
                <a:schemeClr val="dk2"/>
              </a:buClr>
              <a:buSzPts val="1300"/>
              <a:buFont typeface="Roboto"/>
              <a:buNone/>
            </a:pPr>
            <a:r>
              <a:t/>
            </a:r>
            <a:endParaRPr b="0" i="0" sz="2000" u="none" cap="none" strike="noStrike">
              <a:solidFill>
                <a:srgbClr val="D9D9D9"/>
              </a:solidFill>
              <a:latin typeface="Arial"/>
              <a:ea typeface="Arial"/>
              <a:cs typeface="Arial"/>
              <a:sym typeface="Arial"/>
            </a:endParaRPr>
          </a:p>
          <a:p>
            <a:pPr indent="0" lvl="0" marL="0" marR="0" rtl="0" algn="ctr">
              <a:lnSpc>
                <a:spcPct val="115000"/>
              </a:lnSpc>
              <a:spcBef>
                <a:spcPts val="1200"/>
              </a:spcBef>
              <a:spcAft>
                <a:spcPts val="1200"/>
              </a:spcAft>
              <a:buClr>
                <a:schemeClr val="dk2"/>
              </a:buClr>
              <a:buSzPts val="1300"/>
              <a:buFont typeface="Roboto"/>
              <a:buNone/>
            </a:pPr>
            <a:r>
              <a:t/>
            </a:r>
            <a:endParaRPr b="0" i="0" sz="2000" u="none" cap="none" strike="noStrike">
              <a:solidFill>
                <a:srgbClr val="D9D9D9"/>
              </a:solidFill>
              <a:latin typeface="Arial"/>
              <a:ea typeface="Arial"/>
              <a:cs typeface="Arial"/>
              <a:sym typeface="Arial"/>
            </a:endParaRPr>
          </a:p>
        </p:txBody>
      </p:sp>
      <p:pic>
        <p:nvPicPr>
          <p:cNvPr id="542" name="Google Shape;542;p38"/>
          <p:cNvPicPr preferRelativeResize="0"/>
          <p:nvPr/>
        </p:nvPicPr>
        <p:blipFill rotWithShape="1">
          <a:blip r:embed="rId3">
            <a:alphaModFix/>
          </a:blip>
          <a:srcRect b="0" l="0" r="0" t="0"/>
          <a:stretch/>
        </p:blipFill>
        <p:spPr>
          <a:xfrm>
            <a:off x="2308613" y="1367637"/>
            <a:ext cx="4526775" cy="1493825"/>
          </a:xfrm>
          <a:prstGeom prst="rect">
            <a:avLst/>
          </a:prstGeom>
          <a:noFill/>
          <a:ln>
            <a:noFill/>
          </a:ln>
          <a:effectLst>
            <a:outerShdw blurRad="42863" rotWithShape="0" algn="bl">
              <a:schemeClr val="lt1"/>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3"/>
          <p:cNvSpPr txBox="1"/>
          <p:nvPr>
            <p:ph idx="2" type="body"/>
          </p:nvPr>
        </p:nvSpPr>
        <p:spPr>
          <a:xfrm>
            <a:off x="4730400" y="428850"/>
            <a:ext cx="4413600" cy="49434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s-419"/>
              <a:t>Formar el razonamiento para la resolución de distintos problemas que nos presenta la  programación, aplicando en cada uno de ellos la solución más eficaz. </a:t>
            </a:r>
            <a:endParaRPr/>
          </a:p>
          <a:p>
            <a:pPr indent="-311150" lvl="0" marL="457200" rtl="0" algn="l">
              <a:lnSpc>
                <a:spcPct val="115000"/>
              </a:lnSpc>
              <a:spcBef>
                <a:spcPts val="0"/>
              </a:spcBef>
              <a:spcAft>
                <a:spcPts val="0"/>
              </a:spcAft>
              <a:buSzPts val="1300"/>
              <a:buChar char="●"/>
            </a:pPr>
            <a:r>
              <a:rPr lang="es-419"/>
              <a:t>• Adquirir habilidad en la resolución de los problemas informáticos. </a:t>
            </a:r>
            <a:endParaRPr/>
          </a:p>
          <a:p>
            <a:pPr indent="-311150" lvl="0" marL="457200" rtl="0" algn="l">
              <a:lnSpc>
                <a:spcPct val="115000"/>
              </a:lnSpc>
              <a:spcBef>
                <a:spcPts val="0"/>
              </a:spcBef>
              <a:spcAft>
                <a:spcPts val="0"/>
              </a:spcAft>
              <a:buSzPts val="1300"/>
              <a:buChar char="●"/>
            </a:pPr>
            <a:r>
              <a:rPr lang="es-419"/>
              <a:t>• Aplicar conceptos en Programación estructurada. </a:t>
            </a:r>
            <a:endParaRPr/>
          </a:p>
          <a:p>
            <a:pPr indent="-311150" lvl="0" marL="457200" rtl="0" algn="l">
              <a:lnSpc>
                <a:spcPct val="115000"/>
              </a:lnSpc>
              <a:spcBef>
                <a:spcPts val="0"/>
              </a:spcBef>
              <a:spcAft>
                <a:spcPts val="0"/>
              </a:spcAft>
              <a:buSzPts val="1300"/>
              <a:buChar char="●"/>
            </a:pPr>
            <a:r>
              <a:rPr lang="es-419"/>
              <a:t>• Resolver problemas lógicos de baja y media complejidad. </a:t>
            </a:r>
            <a:endParaRPr/>
          </a:p>
          <a:p>
            <a:pPr indent="-311150" lvl="0" marL="457200" rtl="0" algn="l">
              <a:lnSpc>
                <a:spcPct val="115000"/>
              </a:lnSpc>
              <a:spcBef>
                <a:spcPts val="0"/>
              </a:spcBef>
              <a:spcAft>
                <a:spcPts val="0"/>
              </a:spcAft>
              <a:buSzPts val="1300"/>
              <a:buChar char="●"/>
            </a:pPr>
            <a:r>
              <a:rPr lang="es-419"/>
              <a:t>• Conocer las herramientas de la programación </a:t>
            </a:r>
            <a:endParaRPr/>
          </a:p>
          <a:p>
            <a:pPr indent="-311150" lvl="0" marL="457200" rtl="0" algn="l">
              <a:lnSpc>
                <a:spcPct val="115000"/>
              </a:lnSpc>
              <a:spcBef>
                <a:spcPts val="0"/>
              </a:spcBef>
              <a:spcAft>
                <a:spcPts val="0"/>
              </a:spcAft>
              <a:buSzPts val="1300"/>
              <a:buChar char="●"/>
            </a:pPr>
            <a:r>
              <a:rPr lang="es-419"/>
              <a:t>• Aprendan a plantear soluciones racionales y lógicas a problemas de resolución programática. • Obtengan las bases necesarias para continuar con el aprendizaje de distintos lenguajes de  programación. Incentivar el espíritu de investigación e incursión en diversos lenguajes de  programación. </a:t>
            </a:r>
            <a:endParaRPr sz="800">
              <a:solidFill>
                <a:schemeClr val="dk1"/>
              </a:solidFill>
              <a:latin typeface="Arial"/>
              <a:ea typeface="Arial"/>
              <a:cs typeface="Arial"/>
              <a:sym typeface="Arial"/>
            </a:endParaRPr>
          </a:p>
        </p:txBody>
      </p:sp>
      <p:sp>
        <p:nvSpPr>
          <p:cNvPr id="94" name="Google Shape;94;p53"/>
          <p:cNvSpPr txBox="1"/>
          <p:nvPr>
            <p:ph type="title"/>
          </p:nvPr>
        </p:nvSpPr>
        <p:spPr>
          <a:xfrm>
            <a:off x="276600" y="331800"/>
            <a:ext cx="35337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Objetivos</a:t>
            </a:r>
            <a:endParaRPr/>
          </a:p>
        </p:txBody>
      </p:sp>
      <p:pic>
        <p:nvPicPr>
          <p:cNvPr id="95" name="Google Shape;95;p53"/>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4"/>
          <p:cNvSpPr/>
          <p:nvPr/>
        </p:nvSpPr>
        <p:spPr>
          <a:xfrm>
            <a:off x="0" y="0"/>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54"/>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102" name="Google Shape;102;p54"/>
          <p:cNvSpPr txBox="1"/>
          <p:nvPr>
            <p:ph idx="4294967295" type="title"/>
          </p:nvPr>
        </p:nvSpPr>
        <p:spPr>
          <a:xfrm>
            <a:off x="403425" y="77700"/>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Diagrama tentativo</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p:txBody>
      </p:sp>
      <p:pic>
        <p:nvPicPr>
          <p:cNvPr id="103" name="Google Shape;103;p54"/>
          <p:cNvPicPr preferRelativeResize="0"/>
          <p:nvPr/>
        </p:nvPicPr>
        <p:blipFill>
          <a:blip r:embed="rId4">
            <a:alphaModFix/>
          </a:blip>
          <a:stretch>
            <a:fillRect/>
          </a:stretch>
        </p:blipFill>
        <p:spPr>
          <a:xfrm>
            <a:off x="152400" y="865200"/>
            <a:ext cx="8023826" cy="4207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5"/>
          <p:cNvSpPr txBox="1"/>
          <p:nvPr>
            <p:ph idx="2" type="body"/>
          </p:nvPr>
        </p:nvSpPr>
        <p:spPr>
          <a:xfrm>
            <a:off x="4730400" y="428850"/>
            <a:ext cx="4413600" cy="49434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s-419"/>
              <a:t>Formar el razonamiento para la resolución de distintos problemas que nos presenta la  programación, aplicando en cada uno de ellos la solución más eficaz. </a:t>
            </a:r>
            <a:endParaRPr/>
          </a:p>
          <a:p>
            <a:pPr indent="-311150" lvl="0" marL="457200" rtl="0" algn="l">
              <a:lnSpc>
                <a:spcPct val="115000"/>
              </a:lnSpc>
              <a:spcBef>
                <a:spcPts val="0"/>
              </a:spcBef>
              <a:spcAft>
                <a:spcPts val="0"/>
              </a:spcAft>
              <a:buSzPts val="1300"/>
              <a:buChar char="●"/>
            </a:pPr>
            <a:r>
              <a:rPr lang="es-419"/>
              <a:t>• Adquirir habilidad en la resolución de los problemas informáticos. </a:t>
            </a:r>
            <a:endParaRPr/>
          </a:p>
          <a:p>
            <a:pPr indent="-311150" lvl="0" marL="457200" rtl="0" algn="l">
              <a:lnSpc>
                <a:spcPct val="115000"/>
              </a:lnSpc>
              <a:spcBef>
                <a:spcPts val="0"/>
              </a:spcBef>
              <a:spcAft>
                <a:spcPts val="0"/>
              </a:spcAft>
              <a:buSzPts val="1300"/>
              <a:buChar char="●"/>
            </a:pPr>
            <a:r>
              <a:rPr lang="es-419"/>
              <a:t>• Aplicar conceptos en Programación estructurada. </a:t>
            </a:r>
            <a:endParaRPr/>
          </a:p>
          <a:p>
            <a:pPr indent="-311150" lvl="0" marL="457200" rtl="0" algn="l">
              <a:lnSpc>
                <a:spcPct val="115000"/>
              </a:lnSpc>
              <a:spcBef>
                <a:spcPts val="0"/>
              </a:spcBef>
              <a:spcAft>
                <a:spcPts val="0"/>
              </a:spcAft>
              <a:buSzPts val="1300"/>
              <a:buChar char="●"/>
            </a:pPr>
            <a:r>
              <a:rPr lang="es-419"/>
              <a:t>• Resolver problemas lógicos de baja y media complejidad. </a:t>
            </a:r>
            <a:endParaRPr/>
          </a:p>
          <a:p>
            <a:pPr indent="-311150" lvl="0" marL="457200" rtl="0" algn="l">
              <a:lnSpc>
                <a:spcPct val="115000"/>
              </a:lnSpc>
              <a:spcBef>
                <a:spcPts val="0"/>
              </a:spcBef>
              <a:spcAft>
                <a:spcPts val="0"/>
              </a:spcAft>
              <a:buSzPts val="1300"/>
              <a:buChar char="●"/>
            </a:pPr>
            <a:r>
              <a:rPr lang="es-419"/>
              <a:t>• Conocer las herramientas de la programación </a:t>
            </a:r>
            <a:endParaRPr/>
          </a:p>
          <a:p>
            <a:pPr indent="-311150" lvl="0" marL="457200" rtl="0" algn="l">
              <a:lnSpc>
                <a:spcPct val="115000"/>
              </a:lnSpc>
              <a:spcBef>
                <a:spcPts val="0"/>
              </a:spcBef>
              <a:spcAft>
                <a:spcPts val="0"/>
              </a:spcAft>
              <a:buSzPts val="1300"/>
              <a:buChar char="●"/>
            </a:pPr>
            <a:r>
              <a:rPr lang="es-419"/>
              <a:t>• Aprendan a plantear soluciones racionales y lógicas a problemas de resolución programática. • Obtengan las bases necesarias para continuar con el aprendizaje de distintos lenguajes de  programación. Incentivar el espíritu de investigación e incursión en diversos lenguajes de  programación. </a:t>
            </a:r>
            <a:endParaRPr sz="800">
              <a:solidFill>
                <a:schemeClr val="dk1"/>
              </a:solidFill>
              <a:latin typeface="Arial"/>
              <a:ea typeface="Arial"/>
              <a:cs typeface="Arial"/>
              <a:sym typeface="Arial"/>
            </a:endParaRPr>
          </a:p>
        </p:txBody>
      </p:sp>
      <p:sp>
        <p:nvSpPr>
          <p:cNvPr id="109" name="Google Shape;109;p55"/>
          <p:cNvSpPr txBox="1"/>
          <p:nvPr>
            <p:ph type="title"/>
          </p:nvPr>
        </p:nvSpPr>
        <p:spPr>
          <a:xfrm>
            <a:off x="276600" y="331800"/>
            <a:ext cx="3533700" cy="1318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s-419"/>
              <a:t>Bibliografia</a:t>
            </a:r>
            <a:endParaRPr/>
          </a:p>
        </p:txBody>
      </p:sp>
      <p:pic>
        <p:nvPicPr>
          <p:cNvPr id="110" name="Google Shape;110;p55"/>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
          <p:cNvSpPr txBox="1"/>
          <p:nvPr>
            <p:ph type="title"/>
          </p:nvPr>
        </p:nvSpPr>
        <p:spPr>
          <a:xfrm>
            <a:off x="288750" y="156725"/>
            <a:ext cx="3706500" cy="300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a:t>Clase I</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sz="1600"/>
          </a:p>
          <a:p>
            <a:pPr indent="0" lvl="0" marL="457200" rtl="0" algn="l">
              <a:lnSpc>
                <a:spcPct val="100000"/>
              </a:lnSpc>
              <a:spcBef>
                <a:spcPts val="0"/>
              </a:spcBef>
              <a:spcAft>
                <a:spcPts val="0"/>
              </a:spcAft>
              <a:buSzPts val="2800"/>
              <a:buNone/>
            </a:pPr>
            <a:r>
              <a:rPr lang="es-419" sz="1600"/>
              <a:t>Sistemas computacionales</a:t>
            </a:r>
            <a:endParaRPr sz="1600"/>
          </a:p>
          <a:p>
            <a:pPr indent="0" lvl="0" marL="457200" rtl="0" algn="l">
              <a:lnSpc>
                <a:spcPct val="100000"/>
              </a:lnSpc>
              <a:spcBef>
                <a:spcPts val="0"/>
              </a:spcBef>
              <a:spcAft>
                <a:spcPts val="0"/>
              </a:spcAft>
              <a:buSzPts val="2800"/>
              <a:buNone/>
            </a:pPr>
            <a:r>
              <a:t/>
            </a:r>
            <a:endParaRPr sz="1600"/>
          </a:p>
          <a:p>
            <a:pPr indent="0" lvl="0" marL="457200" rtl="0" algn="l">
              <a:lnSpc>
                <a:spcPct val="100000"/>
              </a:lnSpc>
              <a:spcBef>
                <a:spcPts val="0"/>
              </a:spcBef>
              <a:spcAft>
                <a:spcPts val="0"/>
              </a:spcAft>
              <a:buSzPts val="2800"/>
              <a:buNone/>
            </a:pPr>
            <a:r>
              <a:rPr lang="es-419" sz="1600"/>
              <a:t>Algoritmos</a:t>
            </a:r>
            <a:endParaRPr sz="1600"/>
          </a:p>
          <a:p>
            <a:pPr indent="0" lvl="0" marL="457200" rtl="0" algn="l">
              <a:lnSpc>
                <a:spcPct val="100000"/>
              </a:lnSpc>
              <a:spcBef>
                <a:spcPts val="0"/>
              </a:spcBef>
              <a:spcAft>
                <a:spcPts val="0"/>
              </a:spcAft>
              <a:buSzPts val="2800"/>
              <a:buNone/>
            </a:pPr>
            <a:r>
              <a:t/>
            </a:r>
            <a:endParaRPr sz="1600"/>
          </a:p>
          <a:p>
            <a:pPr indent="0" lvl="0" marL="457200" rtl="0" algn="l">
              <a:lnSpc>
                <a:spcPct val="100000"/>
              </a:lnSpc>
              <a:spcBef>
                <a:spcPts val="0"/>
              </a:spcBef>
              <a:spcAft>
                <a:spcPts val="0"/>
              </a:spcAft>
              <a:buSzPts val="2800"/>
              <a:buNone/>
            </a:pPr>
            <a:r>
              <a:rPr lang="es-419" sz="1600"/>
              <a:t>Introducción a PYTHON </a:t>
            </a:r>
            <a:endParaRPr sz="1600"/>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116" name="Google Shape;116;p3"/>
          <p:cNvSpPr txBox="1"/>
          <p:nvPr>
            <p:ph idx="1" type="body"/>
          </p:nvPr>
        </p:nvSpPr>
        <p:spPr>
          <a:xfrm>
            <a:off x="4788275" y="483375"/>
            <a:ext cx="4166400" cy="459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300"/>
              <a:buNone/>
            </a:pPr>
            <a:r>
              <a:rPr b="1" lang="es-419" sz="800">
                <a:latin typeface="Arial"/>
                <a:ea typeface="Arial"/>
                <a:cs typeface="Arial"/>
                <a:sym typeface="Arial"/>
              </a:rPr>
              <a:t>Sistemas computacionales</a:t>
            </a:r>
            <a:endParaRPr b="1" sz="800">
              <a:latin typeface="Arial"/>
              <a:ea typeface="Arial"/>
              <a:cs typeface="Arial"/>
              <a:sym typeface="Arial"/>
            </a:endParaRPr>
          </a:p>
          <a:p>
            <a:pPr indent="0" lvl="0" marL="0" marR="0" rtl="0" algn="l">
              <a:lnSpc>
                <a:spcPct val="115000"/>
              </a:lnSpc>
              <a:spcBef>
                <a:spcPts val="0"/>
              </a:spcBef>
              <a:spcAft>
                <a:spcPts val="0"/>
              </a:spcAft>
              <a:buSzPts val="1300"/>
              <a:buNone/>
            </a:pPr>
            <a:r>
              <a:rPr lang="es-419" sz="800">
                <a:latin typeface="Arial"/>
                <a:ea typeface="Arial"/>
                <a:cs typeface="Arial"/>
                <a:sym typeface="Arial"/>
              </a:rPr>
              <a:t>	¿Que es una computadora?</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Evolución de las computadoras</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Componentes de la Computadora </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Entradas / Salidas</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Hardware </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Organización Física del Computador</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Unidad Central de Proceso</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Memoria Principal  </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Memoria Central  </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Memoria Auxiliar</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Software</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Clasificación del Software</a:t>
            </a:r>
            <a:endParaRPr sz="800">
              <a:latin typeface="Arial"/>
              <a:ea typeface="Arial"/>
              <a:cs typeface="Arial"/>
              <a:sym typeface="Arial"/>
            </a:endParaRPr>
          </a:p>
          <a:p>
            <a:pPr indent="457200" lvl="0" marL="457200" marR="0" rtl="0" algn="l">
              <a:lnSpc>
                <a:spcPct val="115000"/>
              </a:lnSpc>
              <a:spcBef>
                <a:spcPts val="0"/>
              </a:spcBef>
              <a:spcAft>
                <a:spcPts val="0"/>
              </a:spcAft>
              <a:buSzPts val="1300"/>
              <a:buNone/>
            </a:pPr>
            <a:r>
              <a:rPr lang="es-419" sz="800">
                <a:latin typeface="Arial"/>
                <a:ea typeface="Arial"/>
                <a:cs typeface="Arial"/>
                <a:sym typeface="Arial"/>
              </a:rPr>
              <a:t>Tipos de lenguajes de  programación </a:t>
            </a:r>
            <a:endParaRPr sz="800">
              <a:latin typeface="Arial"/>
              <a:ea typeface="Arial"/>
              <a:cs typeface="Arial"/>
              <a:sym typeface="Arial"/>
            </a:endParaRPr>
          </a:p>
          <a:p>
            <a:pPr indent="0" lvl="0" marL="0" marR="0" rtl="0" algn="l">
              <a:lnSpc>
                <a:spcPct val="115000"/>
              </a:lnSpc>
              <a:spcBef>
                <a:spcPts val="0"/>
              </a:spcBef>
              <a:spcAft>
                <a:spcPts val="0"/>
              </a:spcAft>
              <a:buSzPts val="1300"/>
              <a:buNone/>
            </a:pPr>
            <a:r>
              <a:rPr b="1" lang="es-419" sz="800">
                <a:latin typeface="Arial"/>
                <a:ea typeface="Arial"/>
                <a:cs typeface="Arial"/>
                <a:sym typeface="Arial"/>
              </a:rPr>
              <a:t>Algoritmos</a:t>
            </a:r>
            <a:endParaRPr b="1" sz="800">
              <a:latin typeface="Arial"/>
              <a:ea typeface="Arial"/>
              <a:cs typeface="Arial"/>
              <a:sym typeface="Arial"/>
            </a:endParaRPr>
          </a:p>
          <a:p>
            <a:pPr indent="0" lvl="0" marL="0" marR="0" rtl="0" algn="l">
              <a:lnSpc>
                <a:spcPct val="115000"/>
              </a:lnSpc>
              <a:spcBef>
                <a:spcPts val="0"/>
              </a:spcBef>
              <a:spcAft>
                <a:spcPts val="0"/>
              </a:spcAft>
              <a:buSzPts val="1300"/>
              <a:buNone/>
            </a:pPr>
            <a:r>
              <a:rPr lang="es-419" sz="800">
                <a:latin typeface="Arial"/>
                <a:ea typeface="Arial"/>
                <a:cs typeface="Arial"/>
                <a:sym typeface="Arial"/>
              </a:rPr>
              <a:t>	Concepto de Algoritmo</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Propiedades del algoritmo</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Etapas del algoritmo</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Representación del algoritmo</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	Representación del algoritmo</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	Pseudocódigo</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	Diagrama N-S (Chapin)</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	Fases de Resolución de los Algoritmos</a:t>
            </a:r>
            <a:endParaRPr sz="800">
              <a:latin typeface="Arial"/>
              <a:ea typeface="Arial"/>
              <a:cs typeface="Arial"/>
              <a:sym typeface="Arial"/>
            </a:endParaRPr>
          </a:p>
          <a:p>
            <a:pPr indent="0" lvl="0" marL="457200" marR="0" rtl="0" algn="l">
              <a:lnSpc>
                <a:spcPct val="115000"/>
              </a:lnSpc>
              <a:spcBef>
                <a:spcPts val="0"/>
              </a:spcBef>
              <a:spcAft>
                <a:spcPts val="0"/>
              </a:spcAft>
              <a:buSzPts val="1300"/>
              <a:buNone/>
            </a:pPr>
            <a:r>
              <a:rPr lang="es-419" sz="800">
                <a:latin typeface="Arial"/>
                <a:ea typeface="Arial"/>
                <a:cs typeface="Arial"/>
                <a:sym typeface="Arial"/>
              </a:rPr>
              <a:t>	Ejercitación.</a:t>
            </a:r>
            <a:endParaRPr sz="800">
              <a:latin typeface="Arial"/>
              <a:ea typeface="Arial"/>
              <a:cs typeface="Arial"/>
              <a:sym typeface="Arial"/>
            </a:endParaRPr>
          </a:p>
          <a:p>
            <a:pPr indent="0" lvl="0" marL="0" marR="0" rtl="0" algn="l">
              <a:lnSpc>
                <a:spcPct val="115000"/>
              </a:lnSpc>
              <a:spcBef>
                <a:spcPts val="0"/>
              </a:spcBef>
              <a:spcAft>
                <a:spcPts val="0"/>
              </a:spcAft>
              <a:buSzPts val="1300"/>
              <a:buNone/>
            </a:pPr>
            <a:r>
              <a:rPr b="1" lang="es-419" sz="800">
                <a:latin typeface="Arial"/>
                <a:ea typeface="Arial"/>
                <a:cs typeface="Arial"/>
                <a:sym typeface="Arial"/>
              </a:rPr>
              <a:t>Introducción a PYTHON </a:t>
            </a:r>
            <a:endParaRPr b="1" sz="800">
              <a:latin typeface="Arial"/>
              <a:ea typeface="Arial"/>
              <a:cs typeface="Arial"/>
              <a:sym typeface="Arial"/>
            </a:endParaRPr>
          </a:p>
          <a:p>
            <a:pPr indent="0" lvl="0" marL="0" marR="0" rtl="0" algn="l">
              <a:lnSpc>
                <a:spcPct val="115000"/>
              </a:lnSpc>
              <a:spcBef>
                <a:spcPts val="0"/>
              </a:spcBef>
              <a:spcAft>
                <a:spcPts val="0"/>
              </a:spcAft>
              <a:buSzPts val="1300"/>
              <a:buNone/>
            </a:pPr>
            <a:r>
              <a:rPr lang="es-419" sz="800">
                <a:latin typeface="Arial"/>
                <a:ea typeface="Arial"/>
                <a:cs typeface="Arial"/>
                <a:sym typeface="Arial"/>
              </a:rPr>
              <a:t>	¿Qué es Python?</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Instalar Python</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Primer programa en Python</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Palabras Claves e Identificadores</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Recomendaciones</a:t>
            </a:r>
            <a:endParaRPr sz="800">
              <a:latin typeface="Arial"/>
              <a:ea typeface="Arial"/>
              <a:cs typeface="Arial"/>
              <a:sym typeface="Arial"/>
            </a:endParaRPr>
          </a:p>
          <a:p>
            <a:pPr indent="457200" lvl="0" marL="0" marR="0" rtl="0" algn="l">
              <a:lnSpc>
                <a:spcPct val="115000"/>
              </a:lnSpc>
              <a:spcBef>
                <a:spcPts val="0"/>
              </a:spcBef>
              <a:spcAft>
                <a:spcPts val="0"/>
              </a:spcAft>
              <a:buSzPts val="1300"/>
              <a:buNone/>
            </a:pPr>
            <a:r>
              <a:rPr lang="es-419" sz="800">
                <a:latin typeface="Arial"/>
                <a:ea typeface="Arial"/>
                <a:cs typeface="Arial"/>
                <a:sym typeface="Arial"/>
              </a:rPr>
              <a:t>Declaraciones, sangría y comentarios.</a:t>
            </a:r>
            <a:endParaRPr sz="800">
              <a:latin typeface="Arial"/>
              <a:ea typeface="Arial"/>
              <a:cs typeface="Arial"/>
              <a:sym typeface="Arial"/>
            </a:endParaRPr>
          </a:p>
          <a:p>
            <a:pPr indent="0" lvl="0" marL="0" marR="0" rtl="0" algn="l">
              <a:lnSpc>
                <a:spcPct val="115000"/>
              </a:lnSpc>
              <a:spcBef>
                <a:spcPts val="0"/>
              </a:spcBef>
              <a:spcAft>
                <a:spcPts val="0"/>
              </a:spcAft>
              <a:buSzPts val="1300"/>
              <a:buNone/>
            </a:pPr>
            <a:r>
              <a:t/>
            </a:r>
            <a:endParaRPr sz="800">
              <a:latin typeface="Arial"/>
              <a:ea typeface="Arial"/>
              <a:cs typeface="Arial"/>
              <a:sym typeface="Arial"/>
            </a:endParaRPr>
          </a:p>
          <a:p>
            <a:pPr indent="0" lvl="0" marL="0" marR="0" rtl="0" algn="l">
              <a:lnSpc>
                <a:spcPct val="115000"/>
              </a:lnSpc>
              <a:spcBef>
                <a:spcPts val="1200"/>
              </a:spcBef>
              <a:spcAft>
                <a:spcPts val="1200"/>
              </a:spcAft>
              <a:buSzPts val="1300"/>
              <a:buNone/>
            </a:pPr>
            <a:r>
              <a:t/>
            </a:r>
            <a:endParaRPr sz="800">
              <a:latin typeface="Arial"/>
              <a:ea typeface="Arial"/>
              <a:cs typeface="Arial"/>
              <a:sym typeface="Arial"/>
            </a:endParaRPr>
          </a:p>
        </p:txBody>
      </p:sp>
      <p:pic>
        <p:nvPicPr>
          <p:cNvPr id="117" name="Google Shape;117;p3"/>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00013" rotWithShape="0" algn="bl">
              <a:schemeClr val="lt1">
                <a:alpha val="49411"/>
              </a:schemeClr>
            </a:outerShdw>
          </a:effectLst>
        </p:spPr>
      </p:pic>
      <p:sp>
        <p:nvSpPr>
          <p:cNvPr id="118" name="Google Shape;118;p3"/>
          <p:cNvSpPr txBox="1"/>
          <p:nvPr>
            <p:ph idx="4294967295" type="subTitle"/>
          </p:nvPr>
        </p:nvSpPr>
        <p:spPr>
          <a:xfrm>
            <a:off x="-13188" y="4681150"/>
            <a:ext cx="4310400" cy="3990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1200"/>
              </a:spcAft>
              <a:buClr>
                <a:schemeClr val="dk2"/>
              </a:buClr>
              <a:buSzPts val="1300"/>
              <a:buFont typeface="Roboto"/>
              <a:buNone/>
            </a:pPr>
            <a:r>
              <a:rPr b="0" i="0" lang="es-419" sz="1200" u="none" cap="none" strike="noStrike">
                <a:solidFill>
                  <a:schemeClr val="dk2"/>
                </a:solidFill>
                <a:latin typeface="Arial"/>
                <a:ea typeface="Arial"/>
                <a:cs typeface="Arial"/>
                <a:sym typeface="Arial"/>
              </a:rPr>
              <a:t>Licenciatura en Gestión de Tecnología de la Información</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p:nvPr/>
        </p:nvSpPr>
        <p:spPr>
          <a:xfrm>
            <a:off x="0" y="0"/>
            <a:ext cx="9161100" cy="712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4"/>
          <p:cNvPicPr preferRelativeResize="0"/>
          <p:nvPr/>
        </p:nvPicPr>
        <p:blipFill rotWithShape="1">
          <a:blip r:embed="rId3">
            <a:alphaModFix/>
          </a:blip>
          <a:srcRect b="0" l="0" r="0" t="0"/>
          <a:stretch/>
        </p:blipFill>
        <p:spPr>
          <a:xfrm>
            <a:off x="6984000" y="-12"/>
            <a:ext cx="2160000" cy="712800"/>
          </a:xfrm>
          <a:prstGeom prst="rect">
            <a:avLst/>
          </a:prstGeom>
          <a:noFill/>
          <a:ln>
            <a:noFill/>
          </a:ln>
          <a:effectLst>
            <a:outerShdw blurRad="14288" rotWithShape="0" algn="bl">
              <a:schemeClr val="lt1"/>
            </a:outerShdw>
          </a:effectLst>
        </p:spPr>
      </p:pic>
      <p:sp>
        <p:nvSpPr>
          <p:cNvPr id="125" name="Google Shape;125;p4"/>
          <p:cNvSpPr txBox="1"/>
          <p:nvPr>
            <p:ph idx="4294967295" type="title"/>
          </p:nvPr>
        </p:nvSpPr>
        <p:spPr>
          <a:xfrm>
            <a:off x="403425" y="77700"/>
            <a:ext cx="6101700" cy="55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s-419" sz="2200">
                <a:solidFill>
                  <a:schemeClr val="lt1"/>
                </a:solidFill>
              </a:rPr>
              <a:t>Sistemas computacionales</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a:p>
            <a:pPr indent="0" lvl="0" marL="0" rtl="0" algn="l">
              <a:lnSpc>
                <a:spcPct val="100000"/>
              </a:lnSpc>
              <a:spcBef>
                <a:spcPts val="0"/>
              </a:spcBef>
              <a:spcAft>
                <a:spcPts val="0"/>
              </a:spcAft>
              <a:buSzPts val="2800"/>
              <a:buNone/>
            </a:pPr>
            <a:r>
              <a:t/>
            </a:r>
            <a:endParaRPr sz="2200">
              <a:solidFill>
                <a:schemeClr val="lt1"/>
              </a:solidFill>
            </a:endParaRPr>
          </a:p>
        </p:txBody>
      </p:sp>
      <p:sp>
        <p:nvSpPr>
          <p:cNvPr id="126" name="Google Shape;126;p4"/>
          <p:cNvSpPr txBox="1"/>
          <p:nvPr/>
        </p:nvSpPr>
        <p:spPr>
          <a:xfrm>
            <a:off x="298200" y="937001"/>
            <a:ext cx="8564700" cy="1810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600"/>
              <a:buFont typeface="Arial"/>
              <a:buNone/>
            </a:pPr>
            <a:r>
              <a:rPr b="1" i="0" lang="es-419" sz="1600" u="none" cap="none" strike="noStrike">
                <a:solidFill>
                  <a:schemeClr val="dk2"/>
                </a:solidFill>
                <a:latin typeface="Arial"/>
                <a:ea typeface="Arial"/>
                <a:cs typeface="Arial"/>
                <a:sym typeface="Arial"/>
              </a:rPr>
              <a:t>¿Que es una computadora?</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2"/>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El diccionario de la Real Academia define a la computadora como “Máquina electrónica, analógica o digital, dotada de una memoria de gran capacidad y de métodos de tratamiento de la información, capaz de resolver problemas matemáticos y lógicos mediante la utilización automática de programas informáticos.”</a:t>
            </a:r>
            <a:endParaRPr b="0" i="0" sz="12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0"/>
              </a:spcAft>
              <a:buClr>
                <a:srgbClr val="000000"/>
              </a:buClr>
              <a:buSzPts val="1200"/>
              <a:buFont typeface="Arial"/>
              <a:buNone/>
            </a:pPr>
            <a:r>
              <a:rPr b="0" i="0" lang="es-419" sz="1200" u="none" cap="none" strike="noStrike">
                <a:solidFill>
                  <a:schemeClr val="dk2"/>
                </a:solidFill>
                <a:latin typeface="Arial"/>
                <a:ea typeface="Arial"/>
                <a:cs typeface="Arial"/>
                <a:sym typeface="Arial"/>
              </a:rPr>
              <a:t>Máquina electrónica capaz de almacenar información y tratarla automáticamente mediante operaciones matemáticas y lógicas controladas por programas informáticos.</a:t>
            </a:r>
            <a:endParaRPr b="0" i="0" sz="1200" u="none" cap="none" strike="noStrike">
              <a:solidFill>
                <a:schemeClr val="dk2"/>
              </a:solidFill>
              <a:latin typeface="Arial"/>
              <a:ea typeface="Arial"/>
              <a:cs typeface="Arial"/>
              <a:sym typeface="Arial"/>
            </a:endParaRPr>
          </a:p>
          <a:p>
            <a:pPr indent="0" lvl="0" marL="0" marR="0" rtl="0" algn="just">
              <a:lnSpc>
                <a:spcPct val="115000"/>
              </a:lnSpc>
              <a:spcBef>
                <a:spcPts val="1200"/>
              </a:spcBef>
              <a:spcAft>
                <a:spcPts val="1800"/>
              </a:spcAft>
              <a:buClr>
                <a:srgbClr val="000000"/>
              </a:buClr>
              <a:buSzPts val="1500"/>
              <a:buFont typeface="Arial"/>
              <a:buNone/>
            </a:pPr>
            <a:r>
              <a:t/>
            </a:r>
            <a:endParaRPr b="0" i="0" sz="1500" u="none" cap="none" strike="noStrike">
              <a:solidFill>
                <a:schemeClr val="dk2"/>
              </a:solidFill>
              <a:latin typeface="Arial"/>
              <a:ea typeface="Arial"/>
              <a:cs typeface="Arial"/>
              <a:sym typeface="Arial"/>
            </a:endParaRPr>
          </a:p>
        </p:txBody>
      </p:sp>
      <p:pic>
        <p:nvPicPr>
          <p:cNvPr id="127" name="Google Shape;127;p4"/>
          <p:cNvPicPr preferRelativeResize="0"/>
          <p:nvPr/>
        </p:nvPicPr>
        <p:blipFill rotWithShape="1">
          <a:blip r:embed="rId4">
            <a:alphaModFix amt="86000"/>
          </a:blip>
          <a:srcRect b="0" l="0" r="0" t="0"/>
          <a:stretch/>
        </p:blipFill>
        <p:spPr>
          <a:xfrm>
            <a:off x="2475518" y="3073450"/>
            <a:ext cx="3853914" cy="181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